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39.xml" ContentType="application/vnd.openxmlformats-officedocument.presentationml.slideLayout+xml"/>
  <Override PartName="/ppt/theme/theme5.xml" ContentType="application/vnd.openxmlformats-officedocument.them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3.xml" ContentType="application/vnd.openxmlformats-officedocument.theme+xml"/>
  <Override PartName="/ppt/slideLayouts/slideLayout37.xml" ContentType="application/vnd.openxmlformats-officedocument.presentationml.slideLayout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44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Masters/slideMaster4.xml" ContentType="application/vnd.openxmlformats-officedocument.presentationml.slideMaster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theme/theme6.xml" ContentType="application/vnd.openxmlformats-officedocument.theme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8.xml" ContentType="application/vnd.openxmlformats-officedocument.presentationml.slideLayout+xml"/>
  <Override PartName="/ppt/theme/theme4.xml" ContentType="application/vnd.openxmlformats-officedocument.theme+xml"/>
  <Default Extension="png" ContentType="image/png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s/slide1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43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4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1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  <p:sldMasterId id="2147483660" r:id="rId2"/>
    <p:sldMasterId id="2147483684" r:id="rId3"/>
    <p:sldMasterId id="2147483696" r:id="rId4"/>
  </p:sldMasterIdLst>
  <p:notesMasterIdLst>
    <p:notesMasterId r:id="rId19"/>
  </p:notesMasterIdLst>
  <p:handoutMasterIdLst>
    <p:handoutMasterId r:id="rId20"/>
  </p:handoutMasterIdLst>
  <p:sldIdLst>
    <p:sldId id="858" r:id="rId5"/>
    <p:sldId id="868" r:id="rId6"/>
    <p:sldId id="876" r:id="rId7"/>
    <p:sldId id="877" r:id="rId8"/>
    <p:sldId id="878" r:id="rId9"/>
    <p:sldId id="879" r:id="rId10"/>
    <p:sldId id="881" r:id="rId11"/>
    <p:sldId id="882" r:id="rId12"/>
    <p:sldId id="883" r:id="rId13"/>
    <p:sldId id="884" r:id="rId14"/>
    <p:sldId id="886" r:id="rId15"/>
    <p:sldId id="887" r:id="rId16"/>
    <p:sldId id="885" r:id="rId17"/>
    <p:sldId id="874" r:id="rId18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FF0066"/>
    <a:srgbClr val="FF5353"/>
    <a:srgbClr val="0066FF"/>
    <a:srgbClr val="77F438"/>
    <a:srgbClr val="FF3300"/>
    <a:srgbClr val="E18409"/>
    <a:srgbClr val="663300"/>
    <a:srgbClr val="0099CC"/>
    <a:srgbClr val="009900"/>
    <a:srgbClr val="00800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4995" autoAdjust="0"/>
    <p:restoredTop sz="95208" autoAdjust="0"/>
  </p:normalViewPr>
  <p:slideViewPr>
    <p:cSldViewPr snapToGrid="0">
      <p:cViewPr varScale="1">
        <p:scale>
          <a:sx n="70" d="100"/>
          <a:sy n="70" d="100"/>
        </p:scale>
        <p:origin x="-888" y="-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-461"/>
    </p:cViewPr>
  </p:sorterViewPr>
  <p:notesViewPr>
    <p:cSldViewPr snapToGrid="0">
      <p:cViewPr varScale="1">
        <p:scale>
          <a:sx n="69" d="100"/>
          <a:sy n="69" d="100"/>
        </p:scale>
        <p:origin x="-3318" y="-102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slideMaster" Target="slideMasters/slideMaster3.xml"/><Relationship Id="rId21" Type="http://schemas.openxmlformats.org/officeDocument/2006/relationships/presProps" Target="pres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notesMaster" Target="notesMasters/notesMaster1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53E2960-E1A2-4CD2-B2A4-59888020A191}" type="datetimeFigureOut">
              <a:rPr lang="ko-KR" altLang="en-US" smtClean="0"/>
              <a:pPr/>
              <a:t>2020-12-15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62F0926-3B32-4B75-9DB0-7E4EF5057A5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318282338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634AD40-3A3C-439D-85C5-7B4CE806520E}" type="datetimeFigureOut">
              <a:rPr lang="ko-KR" altLang="en-US" smtClean="0"/>
              <a:pPr/>
              <a:t>2020-12-15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15ADC12-4B8B-4C0B-A14F-E1C8229991B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28967148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xmlns="" id="{C818CE43-5436-4DD7-831C-18094447297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xmlns="" id="{7044D84B-951F-4504-9141-9227CF33B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xmlns="" id="{F12BD5E0-598D-4A9A-84C0-12AF5CE49C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C53497-C970-4A9C-87F8-43C5868DA36B}" type="datetimeFigureOut">
              <a:rPr lang="ko-KR" altLang="en-US" smtClean="0"/>
              <a:pPr/>
              <a:t>2020-12-15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xmlns="" id="{9774A85C-EE5A-4517-9EC7-671DC8F318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xmlns="" id="{15EBA83F-1838-48DB-A064-A5F20D70BE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437937-FACB-4DC3-803B-FB4099E9A6F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23313496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xmlns="" id="{93E00FD1-360C-4312-9F09-7B0ACBA150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xmlns="" id="{6F7CEB44-EC5C-424D-8E1A-47B92D8E368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xmlns="" id="{44D5B258-A296-42E1-BA4F-B42BCB1D91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C53497-C970-4A9C-87F8-43C5868DA36B}" type="datetimeFigureOut">
              <a:rPr lang="ko-KR" altLang="en-US" smtClean="0"/>
              <a:pPr/>
              <a:t>2020-12-15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xmlns="" id="{428F2AC9-537C-43AD-B08D-A4C0260ABE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xmlns="" id="{26565ECF-DFF8-497F-9753-1D5869F28F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437937-FACB-4DC3-803B-FB4099E9A6F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25763545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xmlns="" id="{2BF93AFE-BC17-4637-95F9-45188FF593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xmlns="" id="{AB258DAE-74C1-4896-B9AA-606BC31E324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xmlns="" id="{FE5F7ACF-9135-4FE4-BF93-DCE133BC7F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C53497-C970-4A9C-87F8-43C5868DA36B}" type="datetimeFigureOut">
              <a:rPr lang="ko-KR" altLang="en-US" smtClean="0"/>
              <a:pPr/>
              <a:t>2020-12-15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xmlns="" id="{33715B38-A572-41B3-BA4B-915E17AC2D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xmlns="" id="{24849F6C-87A6-406E-91E6-05F3EC58E0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437937-FACB-4DC3-803B-FB4099E9A6F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2969118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xmlns="" id="{BBF6620D-F6B3-4614-BCB9-CBD8FC30EA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xmlns="" id="{2F3527CF-3C9A-4966-A669-ECA80F752AE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xmlns="" id="{B862C4A8-7375-4AF3-9D19-4FB751D0DCD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xmlns="" id="{F2170DDD-1724-4F4C-A5B9-A982663EC1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C53497-C970-4A9C-87F8-43C5868DA36B}" type="datetimeFigureOut">
              <a:rPr lang="ko-KR" altLang="en-US" smtClean="0"/>
              <a:pPr/>
              <a:t>2020-12-15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xmlns="" id="{8B128788-D7DB-4441-9C48-A212871649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xmlns="" id="{748EE11D-8F72-4D94-9AC3-D57A9C20AD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437937-FACB-4DC3-803B-FB4099E9A6F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16665111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xmlns="" id="{D187B521-9A96-4028-BD12-023F0AFB2F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xmlns="" id="{3E06AA50-1F46-4816-82EC-1D5D72C789B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xmlns="" id="{C688F37F-D317-4831-A5E4-6A82F82F520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xmlns="" id="{BA05ACBB-85B1-42E4-9A02-1A3F4240516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xmlns="" id="{8020D108-B1CF-4418-ADF2-E6BC2B7CCAF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xmlns="" id="{31F77EF1-7B6C-49BF-82C5-81D8241F5E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C53497-C970-4A9C-87F8-43C5868DA36B}" type="datetimeFigureOut">
              <a:rPr lang="ko-KR" altLang="en-US" smtClean="0"/>
              <a:pPr/>
              <a:t>2020-12-15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xmlns="" id="{2A037C06-4135-4F2C-92D8-F247CED28F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xmlns="" id="{7AA9477E-3C89-476A-97DB-6E0D925BEF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437937-FACB-4DC3-803B-FB4099E9A6F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10769205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xmlns="" id="{06466A82-31ED-4554-8B39-43500A885B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xmlns="" id="{58F1A4F3-C037-45A4-BA2A-900111B4A5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C53497-C970-4A9C-87F8-43C5868DA36B}" type="datetimeFigureOut">
              <a:rPr lang="ko-KR" altLang="en-US" smtClean="0"/>
              <a:pPr/>
              <a:t>2020-12-15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xmlns="" id="{228B403E-B1DC-4722-B64E-40E1374CF2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xmlns="" id="{FD723270-1D31-4D8E-8139-F78992B612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437937-FACB-4DC3-803B-FB4099E9A6F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17793905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xmlns="" id="{D85B3023-D20C-4426-966C-677710B3BE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C53497-C970-4A9C-87F8-43C5868DA36B}" type="datetimeFigureOut">
              <a:rPr lang="ko-KR" altLang="en-US" smtClean="0"/>
              <a:pPr/>
              <a:t>2020-12-15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xmlns="" id="{BDD37C87-4BA9-4C7B-B3D0-EB1E4D5761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xmlns="" id="{D7994894-B8C7-485F-9035-2A277D86B4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437937-FACB-4DC3-803B-FB4099E9A6F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40842246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xmlns="" id="{7D184CF9-940A-4D1C-B6E9-4421F4BF97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xmlns="" id="{CB1BF54C-F9F3-43FC-9498-B7339D2B673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xmlns="" id="{E6D40E4D-A484-4825-868B-380110CF188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xmlns="" id="{EB4094AA-A17A-4CE4-B9A2-1D5E7D82E8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C53497-C970-4A9C-87F8-43C5868DA36B}" type="datetimeFigureOut">
              <a:rPr lang="ko-KR" altLang="en-US" smtClean="0"/>
              <a:pPr/>
              <a:t>2020-12-15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xmlns="" id="{55E7C155-4A0C-4CD0-812E-45CFEAAA44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xmlns="" id="{02ED1F82-4CB8-45AE-BCDB-85752F6390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437937-FACB-4DC3-803B-FB4099E9A6F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2558023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xmlns="" id="{F66B9537-6C7F-41A9-B220-8B9D6D98F2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xmlns="" id="{85966378-FCC0-4697-A822-7F5D604C5C6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xmlns="" id="{C9C90323-6371-437B-889B-C75281D1A82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xmlns="" id="{2A48AD13-6F16-4FFB-8AEF-1BEE331023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C53497-C970-4A9C-87F8-43C5868DA36B}" type="datetimeFigureOut">
              <a:rPr lang="ko-KR" altLang="en-US" smtClean="0"/>
              <a:pPr/>
              <a:t>2020-12-15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xmlns="" id="{E00DB1F0-D8CC-4A6C-8C17-39A009327B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xmlns="" id="{FC1A772F-F0F2-47A0-BCD0-8DBA885A19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437937-FACB-4DC3-803B-FB4099E9A6F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42521217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xmlns="" id="{6C96E306-425C-45A5-8F4C-6E9DCF5EE7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xmlns="" id="{264432B0-93B7-493F-B21A-58A17458CB8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xmlns="" id="{588975CC-1962-4B2F-90C6-9A33E7CC96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C53497-C970-4A9C-87F8-43C5868DA36B}" type="datetimeFigureOut">
              <a:rPr lang="ko-KR" altLang="en-US" smtClean="0"/>
              <a:pPr/>
              <a:t>2020-12-15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xmlns="" id="{1235A697-853A-432E-A782-B893417F61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xmlns="" id="{A5FDF9E8-9C86-4E78-AE8D-E48C8940D6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437937-FACB-4DC3-803B-FB4099E9A6F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29345162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xmlns="" id="{37A89B60-71D6-4EFA-9320-5C435B61029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xmlns="" id="{A776963A-CD95-4700-94C7-949F3A94112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xmlns="" id="{41F2CA73-1CF4-4CAF-8638-70FAF6B1A1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C53497-C970-4A9C-87F8-43C5868DA36B}" type="datetimeFigureOut">
              <a:rPr lang="ko-KR" altLang="en-US" smtClean="0"/>
              <a:pPr/>
              <a:t>2020-12-15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xmlns="" id="{BB0A7406-BD27-48E7-B7BD-9BAC441BDE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xmlns="" id="{9AB0F10A-BFEF-4069-8091-45071F6BF4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437937-FACB-4DC3-803B-FB4099E9A6F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9981356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914400" y="2130425"/>
            <a:ext cx="10363200" cy="1470025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F9F14B-F615-460D-87C5-D392AC6256CF}" type="datetimeFigureOut">
              <a:rPr lang="ko-KR" altLang="en-US" smtClean="0"/>
              <a:pPr/>
              <a:t>2020-12-15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C9BFF-2081-4047-944D-8D86412FB1D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241174293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F9F14B-F615-460D-87C5-D392AC6256CF}" type="datetimeFigureOut">
              <a:rPr lang="ko-KR" altLang="en-US" smtClean="0"/>
              <a:pPr/>
              <a:t>2020-12-15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C9BFF-2081-4047-944D-8D86412FB1D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295029399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963613" y="4406900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963613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F9F14B-F615-460D-87C5-D392AC6256CF}" type="datetimeFigureOut">
              <a:rPr lang="ko-KR" altLang="en-US" smtClean="0"/>
              <a:pPr/>
              <a:t>2020-12-15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C9BFF-2081-4047-944D-8D86412FB1D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85386208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609600" y="1600200"/>
            <a:ext cx="54102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600200"/>
            <a:ext cx="54102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F9F14B-F615-460D-87C5-D392AC6256CF}" type="datetimeFigureOut">
              <a:rPr lang="ko-KR" altLang="en-US" smtClean="0"/>
              <a:pPr/>
              <a:t>2020-12-15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C9BFF-2081-4047-944D-8D86412FB1D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87036231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3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3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92838" y="1535113"/>
            <a:ext cx="5389562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92838" y="2174875"/>
            <a:ext cx="5389562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F9F14B-F615-460D-87C5-D392AC6256CF}" type="datetimeFigureOut">
              <a:rPr lang="ko-KR" altLang="en-US" smtClean="0"/>
              <a:pPr/>
              <a:t>2020-12-15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C9BFF-2081-4047-944D-8D86412FB1D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220085511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F9F14B-F615-460D-87C5-D392AC6256CF}" type="datetimeFigureOut">
              <a:rPr lang="ko-KR" altLang="en-US" smtClean="0"/>
              <a:pPr/>
              <a:t>2020-12-15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C9BFF-2081-4047-944D-8D86412FB1D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171430915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F9F14B-F615-460D-87C5-D392AC6256CF}" type="datetimeFigureOut">
              <a:rPr lang="ko-KR" altLang="en-US" smtClean="0"/>
              <a:pPr/>
              <a:t>2020-12-15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C9BFF-2081-4047-944D-8D86412FB1D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67380102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40116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767263" y="273050"/>
            <a:ext cx="681513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609600" y="1435100"/>
            <a:ext cx="40116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F9F14B-F615-460D-87C5-D392AC6256CF}" type="datetimeFigureOut">
              <a:rPr lang="ko-KR" altLang="en-US" smtClean="0"/>
              <a:pPr/>
              <a:t>2020-12-15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C9BFF-2081-4047-944D-8D86412FB1D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165571453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2389188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2389188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2389188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F9F14B-F615-460D-87C5-D392AC6256CF}" type="datetimeFigureOut">
              <a:rPr lang="ko-KR" altLang="en-US" smtClean="0"/>
              <a:pPr/>
              <a:t>2020-12-15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C9BFF-2081-4047-944D-8D86412FB1D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142354883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F9F14B-F615-460D-87C5-D392AC6256CF}" type="datetimeFigureOut">
              <a:rPr lang="ko-KR" altLang="en-US" smtClean="0"/>
              <a:pPr/>
              <a:t>2020-12-15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C9BFF-2081-4047-944D-8D86412FB1D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2778854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839200" y="274638"/>
            <a:ext cx="2743200" cy="5851525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609600" y="274638"/>
            <a:ext cx="8077200" cy="5851525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F9F14B-F615-460D-87C5-D392AC6256CF}" type="datetimeFigureOut">
              <a:rPr lang="ko-KR" altLang="en-US" smtClean="0"/>
              <a:pPr/>
              <a:t>2020-12-15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C9BFF-2081-4047-944D-8D86412FB1D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294877382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4530"/>
            <a:ext cx="9144000" cy="2387600"/>
          </a:xfrm>
        </p:spPr>
        <p:txBody>
          <a:bodyPr anchor="b">
            <a:normAutofit/>
          </a:bodyPr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ko-KR" altLang="en-US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C53497-C970-4A9C-87F8-43C5868DA36B}" type="datetimeFigureOut">
              <a:rPr lang="ko-KR" altLang="en-US" smtClean="0"/>
              <a:pPr/>
              <a:t>2020-12-15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437937-FACB-4DC3-803B-FB4099E9A6F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1465055423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C53497-C970-4A9C-87F8-43C5868DA36B}" type="datetimeFigureOut">
              <a:rPr lang="ko-KR" altLang="en-US" smtClean="0"/>
              <a:pPr/>
              <a:t>2020-12-15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437937-FACB-4DC3-803B-FB4099E9A6F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3148151150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12423"/>
            <a:ext cx="10515600" cy="2851208"/>
          </a:xfrm>
        </p:spPr>
        <p:txBody>
          <a:bodyPr anchor="b">
            <a:normAutofit/>
          </a:bodyPr>
          <a:lstStyle>
            <a:lvl1pPr>
              <a:defRPr sz="6000" b="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52633"/>
            <a:ext cx="105156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C53497-C970-4A9C-87F8-43C5868DA36B}" type="datetimeFigureOut">
              <a:rPr lang="ko-KR" altLang="en-US" smtClean="0"/>
              <a:pPr/>
              <a:t>2020-12-15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437937-FACB-4DC3-803B-FB4099E9A6F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561223640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45127" y="1828800"/>
            <a:ext cx="5181600" cy="4351337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8800"/>
            <a:ext cx="5181600" cy="4351337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C53497-C970-4A9C-87F8-43C5868DA36B}" type="datetimeFigureOut">
              <a:rPr lang="ko-KR" altLang="en-US" smtClean="0"/>
              <a:pPr/>
              <a:t>2020-12-15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437937-FACB-4DC3-803B-FB4099E9A6F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35491796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5127" y="1681850"/>
            <a:ext cx="5156200" cy="825699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45127" y="2507550"/>
            <a:ext cx="5156200" cy="3680525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851"/>
            <a:ext cx="5181601" cy="825698"/>
          </a:xfrm>
        </p:spPr>
        <p:txBody>
          <a:bodyPr anchor="b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7550"/>
            <a:ext cx="5181601" cy="3680525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C53497-C970-4A9C-87F8-43C5868DA36B}" type="datetimeFigureOut">
              <a:rPr lang="ko-KR" altLang="en-US" smtClean="0"/>
              <a:pPr/>
              <a:t>2020-12-15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437937-FACB-4DC3-803B-FB4099E9A6F8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372699366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C53497-C970-4A9C-87F8-43C5868DA36B}" type="datetimeFigureOut">
              <a:rPr lang="ko-KR" altLang="en-US" smtClean="0"/>
              <a:pPr/>
              <a:t>2020-12-15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437937-FACB-4DC3-803B-FB4099E9A6F8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103041664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C53497-C970-4A9C-87F8-43C5868DA36B}" type="datetimeFigureOut">
              <a:rPr lang="ko-KR" altLang="en-US" smtClean="0"/>
              <a:pPr/>
              <a:t>2020-12-15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437937-FACB-4DC3-803B-FB4099E9A6F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2819301332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1248" y="457200"/>
            <a:ext cx="3931920" cy="1600197"/>
          </a:xfrm>
        </p:spPr>
        <p:txBody>
          <a:bodyPr anchor="b">
            <a:normAutofit/>
          </a:bodyPr>
          <a:lstStyle>
            <a:lvl1pPr>
              <a:defRPr sz="3200" b="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1600" y="990600"/>
            <a:ext cx="6172200" cy="48768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1248" y="2057399"/>
            <a:ext cx="3931920" cy="3810001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C53497-C970-4A9C-87F8-43C5868DA36B}" type="datetimeFigureOut">
              <a:rPr lang="ko-KR" altLang="en-US" smtClean="0"/>
              <a:pPr/>
              <a:t>2020-12-15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437937-FACB-4DC3-803B-FB4099E9A6F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3172416791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1248" y="457200"/>
            <a:ext cx="3931920" cy="1600200"/>
          </a:xfrm>
        </p:spPr>
        <p:txBody>
          <a:bodyPr anchor="b">
            <a:normAutofit/>
          </a:bodyPr>
          <a:lstStyle>
            <a:lvl1pPr>
              <a:defRPr sz="3200" b="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1600" y="990600"/>
            <a:ext cx="6172200" cy="4876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1248" y="2057400"/>
            <a:ext cx="3931920" cy="3810000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C53497-C970-4A9C-87F8-43C5868DA36B}" type="datetimeFigureOut">
              <a:rPr lang="ko-KR" altLang="en-US" smtClean="0"/>
              <a:pPr/>
              <a:t>2020-12-15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437937-FACB-4DC3-803B-FB4099E9A6F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1792185902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C53497-C970-4A9C-87F8-43C5868DA36B}" type="datetimeFigureOut">
              <a:rPr lang="ko-KR" altLang="en-US" smtClean="0"/>
              <a:pPr/>
              <a:t>2020-12-15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437937-FACB-4DC3-803B-FB4099E9A6F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2386267680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0362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0362"/>
            <a:ext cx="7734300" cy="5811837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C53497-C970-4A9C-87F8-43C5868DA36B}" type="datetimeFigureOut">
              <a:rPr lang="ko-KR" altLang="en-US" smtClean="0"/>
              <a:pPr/>
              <a:t>2020-12-15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437937-FACB-4DC3-803B-FB4099E9A6F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2074236954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C53497-C970-4A9C-87F8-43C5868DA36B}" type="datetimeFigureOut">
              <a:rPr lang="ko-KR" altLang="en-US" smtClean="0"/>
              <a:pPr/>
              <a:t>2020-12-15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437937-FACB-4DC3-803B-FB4099E9A6F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467054417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C53497-C970-4A9C-87F8-43C5868DA36B}" type="datetimeFigureOut">
              <a:rPr lang="ko-KR" altLang="en-US" smtClean="0"/>
              <a:pPr/>
              <a:t>2020-12-15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437937-FACB-4DC3-803B-FB4099E9A6F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359765812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C53497-C970-4A9C-87F8-43C5868DA36B}" type="datetimeFigureOut">
              <a:rPr lang="ko-KR" altLang="en-US" smtClean="0"/>
              <a:pPr/>
              <a:t>2020-12-15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437937-FACB-4DC3-803B-FB4099E9A6F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2529812361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C53497-C970-4A9C-87F8-43C5868DA36B}" type="datetimeFigureOut">
              <a:rPr lang="ko-KR" altLang="en-US" smtClean="0"/>
              <a:pPr/>
              <a:t>2020-12-15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437937-FACB-4DC3-803B-FB4099E9A6F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4088150473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C53497-C970-4A9C-87F8-43C5868DA36B}" type="datetimeFigureOut">
              <a:rPr lang="ko-KR" altLang="en-US" smtClean="0"/>
              <a:pPr/>
              <a:t>2020-12-15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437937-FACB-4DC3-803B-FB4099E9A6F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2885635645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C53497-C970-4A9C-87F8-43C5868DA36B}" type="datetimeFigureOut">
              <a:rPr lang="ko-KR" altLang="en-US" smtClean="0"/>
              <a:pPr/>
              <a:t>2020-12-15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437937-FACB-4DC3-803B-FB4099E9A6F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789055272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C53497-C970-4A9C-87F8-43C5868DA36B}" type="datetimeFigureOut">
              <a:rPr lang="ko-KR" altLang="en-US" smtClean="0"/>
              <a:pPr/>
              <a:t>2020-12-15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437937-FACB-4DC3-803B-FB4099E9A6F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2181889744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C53497-C970-4A9C-87F8-43C5868DA36B}" type="datetimeFigureOut">
              <a:rPr lang="ko-KR" altLang="en-US" smtClean="0"/>
              <a:pPr/>
              <a:t>2020-12-15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437937-FACB-4DC3-803B-FB4099E9A6F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3145422312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C53497-C970-4A9C-87F8-43C5868DA36B}" type="datetimeFigureOut">
              <a:rPr lang="ko-KR" altLang="en-US" smtClean="0"/>
              <a:pPr/>
              <a:t>2020-12-15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437937-FACB-4DC3-803B-FB4099E9A6F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8096112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C53497-C970-4A9C-87F8-43C5868DA36B}" type="datetimeFigureOut">
              <a:rPr lang="ko-KR" altLang="en-US" smtClean="0"/>
              <a:pPr/>
              <a:t>2020-12-15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437937-FACB-4DC3-803B-FB4099E9A6F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403288721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C53497-C970-4A9C-87F8-43C5868DA36B}" type="datetimeFigureOut">
              <a:rPr lang="ko-KR" altLang="en-US" smtClean="0"/>
              <a:pPr/>
              <a:t>2020-12-15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437937-FACB-4DC3-803B-FB4099E9A6F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4606190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xmlns="" id="{AB75A0C8-9A0F-473C-B7FD-9A37DFA105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xmlns="" id="{C599ED3A-B308-46E6-88A8-EF40D075FE2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xmlns="" id="{FEF5B932-A158-4B1B-8701-BE68E788701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C53497-C970-4A9C-87F8-43C5868DA36B}" type="datetimeFigureOut">
              <a:rPr lang="ko-KR" altLang="en-US" smtClean="0"/>
              <a:pPr/>
              <a:t>2020-12-15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xmlns="" id="{EB313F9E-51AA-4B75-BF1F-9537E9A11B7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xmlns="" id="{FA3C5430-992C-494B-BD02-744D20BB868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A437937-FACB-4DC3-803B-FB4099E9A6F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41408661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609600" y="1600200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609600" y="6356350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F9F14B-F615-460D-87C5-D392AC6256CF}" type="datetimeFigureOut">
              <a:rPr lang="ko-KR" altLang="en-US" smtClean="0"/>
              <a:pPr/>
              <a:t>2020-12-15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165600" y="6356350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737600" y="6356350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6C9BFF-2081-4047-944D-8D86412FB1D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13684298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45127" y="365760"/>
            <a:ext cx="10515600" cy="13255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5127" y="1828800"/>
            <a:ext cx="10515600" cy="435133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66C53497-C970-4A9C-87F8-43C5868DA36B}" type="datetimeFigureOut">
              <a:rPr lang="ko-KR" altLang="en-US" smtClean="0"/>
              <a:pPr/>
              <a:t>2020-12-15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7527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A437937-FACB-4DC3-803B-FB4099E9A6F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27486731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Wingdings 2" pitchFamily="18" charset="2"/>
        <a:buChar char="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C53497-C970-4A9C-87F8-43C5868DA36B}" type="datetimeFigureOut">
              <a:rPr lang="ko-KR" altLang="en-US" smtClean="0"/>
              <a:pPr/>
              <a:t>2020-12-15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A437937-FACB-4DC3-803B-FB4099E9A6F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20514939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4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3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3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3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3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3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3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3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3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35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3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35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35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3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xmlns="" id="{9BF935F6-4CB1-466C-972E-95D614F172C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879265" y="2590206"/>
            <a:ext cx="8047159" cy="1470025"/>
          </a:xfrm>
        </p:spPr>
        <p:txBody>
          <a:bodyPr anchor="t">
            <a:normAutofit/>
          </a:bodyPr>
          <a:lstStyle/>
          <a:p>
            <a:pPr>
              <a:lnSpc>
                <a:spcPct val="90000"/>
              </a:lnSpc>
              <a:defRPr/>
            </a:pPr>
            <a:endParaRPr lang="en-US" altLang="ko-KR" sz="2300" b="1" kern="0" dirty="0"/>
          </a:p>
          <a:p>
            <a:pPr>
              <a:lnSpc>
                <a:spcPct val="90000"/>
              </a:lnSpc>
              <a:defRPr/>
            </a:pPr>
            <a:r>
              <a:rPr lang="en-US" altLang="ko-KR" sz="2300" b="1" kern="0" dirty="0"/>
              <a:t>: </a:t>
            </a:r>
            <a:r>
              <a:rPr lang="ko-KR" altLang="en-US" sz="2300" b="1" kern="0" dirty="0"/>
              <a:t>내담자를 이해하기 위한 하나의 과정 </a:t>
            </a:r>
            <a:endParaRPr lang="en-US" altLang="ko-KR" sz="2300" b="1" kern="0" dirty="0"/>
          </a:p>
          <a:p>
            <a:pPr>
              <a:lnSpc>
                <a:spcPct val="90000"/>
              </a:lnSpc>
              <a:defRPr/>
            </a:pPr>
            <a:r>
              <a:rPr lang="en-US" altLang="ko-KR" sz="2300" dirty="0"/>
              <a:t>Case Conceptualization</a:t>
            </a:r>
            <a:endParaRPr lang="en-US" altLang="ko-KR" sz="2300" b="1" kern="0" dirty="0"/>
          </a:p>
          <a:p>
            <a:pPr>
              <a:lnSpc>
                <a:spcPct val="90000"/>
              </a:lnSpc>
              <a:defRPr/>
            </a:pPr>
            <a:endParaRPr lang="en-US" altLang="ko-KR" sz="2300" b="1" kern="0" dirty="0"/>
          </a:p>
        </p:txBody>
      </p:sp>
      <p:sp>
        <p:nvSpPr>
          <p:cNvPr id="17" name="Subtitle 2">
            <a:extLst>
              <a:ext uri="{FF2B5EF4-FFF2-40B4-BE49-F238E27FC236}">
                <a16:creationId xmlns:a16="http://schemas.microsoft.com/office/drawing/2014/main" xmlns="" id="{54BFC43A-CEBD-48FB-8D88-A0ECC88046D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101801" y="1342333"/>
            <a:ext cx="7268442" cy="685800"/>
          </a:xfrm>
        </p:spPr>
        <p:txBody>
          <a:bodyPr>
            <a:noAutofit/>
          </a:bodyPr>
          <a:lstStyle/>
          <a:p>
            <a:r>
              <a:rPr lang="ko-KR" altLang="en-US" sz="7200" b="1" kern="0" dirty="0">
                <a:solidFill>
                  <a:srgbClr val="002060"/>
                </a:solidFill>
              </a:rPr>
              <a:t>상담사례개념화</a:t>
            </a:r>
            <a:endParaRPr lang="en-US" sz="7200" dirty="0">
              <a:solidFill>
                <a:srgbClr val="002060"/>
              </a:solidFill>
            </a:endParaRPr>
          </a:p>
        </p:txBody>
      </p:sp>
      <p:sp>
        <p:nvSpPr>
          <p:cNvPr id="7" name="Rectangle 3">
            <a:extLst>
              <a:ext uri="{FF2B5EF4-FFF2-40B4-BE49-F238E27FC236}">
                <a16:creationId xmlns:a16="http://schemas.microsoft.com/office/drawing/2014/main" xmlns="" id="{63E7E1EB-0C57-48EE-BE38-981CB5A3802F}"/>
              </a:ext>
            </a:extLst>
          </p:cNvPr>
          <p:cNvSpPr>
            <a:spLocks noChangeArrowheads="1"/>
          </p:cNvSpPr>
          <p:nvPr/>
        </p:nvSpPr>
        <p:spPr bwMode="auto">
          <a:xfrm>
            <a:off x="-18852" y="4609593"/>
            <a:ext cx="12192000" cy="117057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1" latinLnBrk="1" hangingPunct="1">
              <a:lnSpc>
                <a:spcPct val="150000"/>
              </a:lnSpc>
              <a:defRPr/>
            </a:pPr>
            <a:r>
              <a:rPr kumimoji="0" lang="en-US" altLang="ko-KR" b="1" dirty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  <a:cs typeface="+mn-cs"/>
              </a:rPr>
              <a:t>                                                          </a:t>
            </a:r>
            <a:r>
              <a:rPr kumimoji="0" lang="en-US" altLang="ko-KR" b="1" dirty="0">
                <a:ln w="0"/>
                <a:latin typeface="맑은 고딕" pitchFamily="50" charset="-127"/>
                <a:ea typeface="맑은 고딕" pitchFamily="50" charset="-127"/>
                <a:cs typeface="+mn-cs"/>
              </a:rPr>
              <a:t>Ed. D.  </a:t>
            </a:r>
            <a:r>
              <a:rPr kumimoji="0" lang="ko-KR" altLang="en-US" sz="2400" b="1" dirty="0">
                <a:ln w="0"/>
                <a:latin typeface="맑은 고딕" pitchFamily="50" charset="-127"/>
                <a:ea typeface="맑은 고딕" pitchFamily="50" charset="-127"/>
                <a:cs typeface="+mn-cs"/>
              </a:rPr>
              <a:t>채  유  경</a:t>
            </a:r>
            <a:r>
              <a:rPr kumimoji="0" lang="en-US" altLang="ko-KR" sz="1400" b="1" dirty="0">
                <a:ln w="0"/>
                <a:latin typeface="맑은 고딕" pitchFamily="50" charset="-127"/>
                <a:ea typeface="맑은 고딕" pitchFamily="50" charset="-127"/>
                <a:cs typeface="+mn-cs"/>
              </a:rPr>
              <a:t> </a:t>
            </a:r>
          </a:p>
          <a:p>
            <a:pPr eaLnBrk="1" latinLnBrk="1" hangingPunct="1">
              <a:lnSpc>
                <a:spcPct val="150000"/>
              </a:lnSpc>
              <a:defRPr/>
            </a:pPr>
            <a:r>
              <a:rPr kumimoji="0" lang="ko-KR" altLang="en-US" sz="1400" b="1" dirty="0">
                <a:ln w="0"/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  <a:cs typeface="+mn-cs"/>
              </a:rPr>
              <a:t>                                                                            치유상담대학원대학교 교수</a:t>
            </a:r>
            <a:endParaRPr kumimoji="0" lang="en-US" altLang="ko-KR" sz="1400" b="1" dirty="0">
              <a:ln w="0"/>
              <a:solidFill>
                <a:schemeClr val="tx2"/>
              </a:solidFill>
              <a:latin typeface="맑은 고딕" pitchFamily="50" charset="-127"/>
              <a:ea typeface="맑은 고딕" pitchFamily="50" charset="-127"/>
              <a:cs typeface="+mn-cs"/>
            </a:endParaRPr>
          </a:p>
          <a:p>
            <a:pPr algn="ctr" eaLnBrk="1" latinLnBrk="1" hangingPunct="1">
              <a:lnSpc>
                <a:spcPct val="150000"/>
              </a:lnSpc>
              <a:defRPr/>
            </a:pPr>
            <a:endParaRPr kumimoji="0" lang="en-US" altLang="ko-KR" sz="1000" b="1" dirty="0">
              <a:solidFill>
                <a:srgbClr val="FFC000"/>
              </a:solidFill>
              <a:latin typeface="맑은 고딕" pitchFamily="50" charset="-127"/>
              <a:ea typeface="맑은 고딕" pitchFamily="50" charset="-127"/>
              <a:cs typeface="+mn-cs"/>
            </a:endParaRPr>
          </a:p>
        </p:txBody>
      </p:sp>
      <p:sp>
        <p:nvSpPr>
          <p:cNvPr id="3" name="화살표: 오른쪽 2">
            <a:extLst>
              <a:ext uri="{FF2B5EF4-FFF2-40B4-BE49-F238E27FC236}">
                <a16:creationId xmlns:a16="http://schemas.microsoft.com/office/drawing/2014/main" xmlns="" id="{A26DAC2B-FFA8-4B11-B304-7022A7CD1313}"/>
              </a:ext>
            </a:extLst>
          </p:cNvPr>
          <p:cNvSpPr/>
          <p:nvPr/>
        </p:nvSpPr>
        <p:spPr>
          <a:xfrm>
            <a:off x="0" y="4110087"/>
            <a:ext cx="11896627" cy="24509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9857285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F8F7D18A-D1DF-4FFB-85AE-2B9C18631991}"/>
              </a:ext>
            </a:extLst>
          </p:cNvPr>
          <p:cNvSpPr txBox="1"/>
          <p:nvPr/>
        </p:nvSpPr>
        <p:spPr>
          <a:xfrm>
            <a:off x="238026" y="168531"/>
            <a:ext cx="5238945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ko-KR" altLang="en-US" sz="3200" dirty="0">
                <a:solidFill>
                  <a:srgbClr val="002060"/>
                </a:solidFill>
                <a:latin typeface="HY헤드라인M" pitchFamily="18" charset="-127"/>
                <a:ea typeface="HY헤드라인M" pitchFamily="18" charset="-127"/>
              </a:rPr>
              <a:t>상담 사례개념화의 이해</a:t>
            </a:r>
            <a:endParaRPr kumimoji="1" lang="ko-KR" altLang="en-US" sz="2800" b="1" dirty="0">
              <a:solidFill>
                <a:srgbClr val="002060"/>
              </a:solidFill>
              <a:latin typeface="+mn-ea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8ED81CF9-4D02-4EA1-98C8-1C8BA2FA0694}"/>
              </a:ext>
            </a:extLst>
          </p:cNvPr>
          <p:cNvSpPr txBox="1">
            <a:spLocks noChangeAspect="1"/>
          </p:cNvSpPr>
          <p:nvPr/>
        </p:nvSpPr>
        <p:spPr>
          <a:xfrm>
            <a:off x="-9425" y="6469648"/>
            <a:ext cx="12191999" cy="375424"/>
          </a:xfrm>
          <a:prstGeom prst="rect">
            <a:avLst/>
          </a:prstGeom>
          <a:solidFill>
            <a:schemeClr val="bg1"/>
          </a:solidFill>
        </p:spPr>
        <p:txBody>
          <a:bodyPr wrap="square" anchor="ctr"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kumimoji="0" lang="en-US" altLang="ko-KR" sz="1200" dirty="0">
                <a:solidFill>
                  <a:srgbClr val="002060"/>
                </a:solidFill>
                <a:latin typeface="Arial Black" panose="020B0A04020102020204" pitchFamily="34" charset="0"/>
                <a:ea typeface="한컴 소망 B" panose="02020603020101020101" pitchFamily="18" charset="-127"/>
              </a:rPr>
              <a:t>                                                                                         [</a:t>
            </a:r>
            <a:r>
              <a:rPr lang="en-US" altLang="ko-KR" sz="1200" dirty="0">
                <a:solidFill>
                  <a:srgbClr val="002060"/>
                </a:solidFill>
                <a:latin typeface="Arial Black" panose="020B0A04020102020204" pitchFamily="34" charset="0"/>
              </a:rPr>
              <a:t>Case Conceptualization]</a:t>
            </a:r>
            <a:r>
              <a:rPr lang="ko-KR" altLang="en-US" sz="1200" dirty="0">
                <a:solidFill>
                  <a:srgbClr val="002060"/>
                </a:solidFill>
                <a:latin typeface="Arial Black" panose="020B0A04020102020204" pitchFamily="34" charset="0"/>
              </a:rPr>
              <a:t>                                                                                   </a:t>
            </a:r>
            <a:r>
              <a:rPr kumimoji="0" lang="ko-KR" altLang="en-US" sz="1400" b="1" dirty="0">
                <a:latin typeface="Franklin Gothic Medium" panose="020B0603020102020204" pitchFamily="34" charset="0"/>
                <a:ea typeface="함초롬바탕" panose="02030504000101010101" pitchFamily="18" charset="-127"/>
                <a:cs typeface="함초롬바탕" panose="02030504000101010101" pitchFamily="18" charset="-127"/>
              </a:rPr>
              <a:t>채 유 경</a:t>
            </a:r>
            <a:r>
              <a:rPr kumimoji="0" lang="ko-KR" altLang="en-US" sz="1400" dirty="0">
                <a:latin typeface="Franklin Gothic Medium" panose="020B0603020102020204" pitchFamily="34" charset="0"/>
                <a:ea typeface="함초롬바탕" panose="02030504000101010101" pitchFamily="18" charset="-127"/>
                <a:cs typeface="함초롬바탕" panose="02030504000101010101" pitchFamily="18" charset="-127"/>
              </a:rPr>
              <a:t>  </a:t>
            </a:r>
            <a:r>
              <a:rPr kumimoji="0" lang="en-US" altLang="ko-KR" sz="1200" dirty="0">
                <a:latin typeface="Franklin Gothic Medium" panose="020B0603020102020204" pitchFamily="34" charset="0"/>
                <a:ea typeface="함초롬바탕" panose="02030504000101010101" pitchFamily="18" charset="-127"/>
                <a:cs typeface="함초롬바탕" panose="02030504000101010101" pitchFamily="18" charset="-127"/>
              </a:rPr>
              <a:t>Ed. D.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C1A4C1D9-D3FF-46E9-93C9-2AF0BECA2F50}"/>
              </a:ext>
            </a:extLst>
          </p:cNvPr>
          <p:cNvSpPr txBox="1"/>
          <p:nvPr/>
        </p:nvSpPr>
        <p:spPr>
          <a:xfrm>
            <a:off x="3051928" y="3293824"/>
            <a:ext cx="232135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ko-KR" altLang="en-US" dirty="0"/>
          </a:p>
        </p:txBody>
      </p:sp>
      <p:sp>
        <p:nvSpPr>
          <p:cNvPr id="9" name="내용 개체 틀 2">
            <a:extLst>
              <a:ext uri="{FF2B5EF4-FFF2-40B4-BE49-F238E27FC236}">
                <a16:creationId xmlns:a16="http://schemas.microsoft.com/office/drawing/2014/main" xmlns="" id="{0443A4BB-6ED6-4C9C-8524-0F47219A86A2}"/>
              </a:ext>
            </a:extLst>
          </p:cNvPr>
          <p:cNvSpPr txBox="1">
            <a:spLocks/>
          </p:cNvSpPr>
          <p:nvPr/>
        </p:nvSpPr>
        <p:spPr>
          <a:xfrm>
            <a:off x="650221" y="1370216"/>
            <a:ext cx="11086149" cy="500066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457200" rtl="0" eaLnBrk="1" latinLnBrk="1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1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1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1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1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1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1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1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1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anose="05000000000000000000" pitchFamily="2" charset="2"/>
              <a:buChar char="l"/>
            </a:pPr>
            <a:r>
              <a:rPr lang="ko-KR" altLang="en-US" sz="2800" b="1" dirty="0">
                <a:latin typeface="휴먼명조" panose="02010504000101010101" pitchFamily="2" charset="-127"/>
                <a:ea typeface="휴먼명조" panose="02010504000101010101" pitchFamily="2" charset="-127"/>
              </a:rPr>
              <a:t>현장에서 사용된 시기 </a:t>
            </a:r>
            <a:r>
              <a:rPr lang="en-US" altLang="ko-KR" sz="2000" b="1" dirty="0">
                <a:latin typeface="휴먼명조" panose="02010504000101010101" pitchFamily="2" charset="-127"/>
                <a:ea typeface="휴먼명조" panose="02010504000101010101" pitchFamily="2" charset="-127"/>
              </a:rPr>
              <a:t>: 1990</a:t>
            </a:r>
            <a:r>
              <a:rPr lang="ko-KR" altLang="en-US" sz="2000" b="1" dirty="0">
                <a:latin typeface="휴먼명조" panose="02010504000101010101" pitchFamily="2" charset="-127"/>
                <a:ea typeface="휴먼명조" panose="02010504000101010101" pitchFamily="2" charset="-127"/>
              </a:rPr>
              <a:t>년대 후반</a:t>
            </a:r>
            <a:r>
              <a:rPr lang="en-US" altLang="ko-KR" sz="2000" b="1" dirty="0">
                <a:latin typeface="휴먼명조" panose="02010504000101010101" pitchFamily="2" charset="-127"/>
                <a:ea typeface="휴먼명조" panose="02010504000101010101" pitchFamily="2" charset="-127"/>
              </a:rPr>
              <a:t>(</a:t>
            </a:r>
            <a:r>
              <a:rPr lang="ko-KR" altLang="en-US" sz="2000" b="1" dirty="0">
                <a:latin typeface="휴먼명조" panose="02010504000101010101" pitchFamily="2" charset="-127"/>
                <a:ea typeface="휴먼명조" panose="02010504000101010101" pitchFamily="2" charset="-127"/>
              </a:rPr>
              <a:t>이명우</a:t>
            </a:r>
            <a:r>
              <a:rPr lang="en-US" altLang="ko-KR" sz="2000" b="1" dirty="0">
                <a:latin typeface="휴먼명조" panose="02010504000101010101" pitchFamily="2" charset="-127"/>
                <a:ea typeface="휴먼명조" panose="02010504000101010101" pitchFamily="2" charset="-127"/>
              </a:rPr>
              <a:t>, 2017)</a:t>
            </a:r>
          </a:p>
          <a:p>
            <a:pPr marL="0" indent="0">
              <a:buNone/>
            </a:pPr>
            <a:endParaRPr lang="en-US" altLang="ko-KR" sz="2000" dirty="0">
              <a:latin typeface="휴먼명조" panose="02010504000101010101" pitchFamily="2" charset="-127"/>
              <a:ea typeface="휴먼명조" panose="02010504000101010101" pitchFamily="2" charset="-127"/>
            </a:endParaRPr>
          </a:p>
          <a:p>
            <a:pPr marL="400050" lvl="1" indent="0">
              <a:lnSpc>
                <a:spcPct val="150000"/>
              </a:lnSpc>
              <a:buNone/>
            </a:pPr>
            <a:r>
              <a:rPr lang="ko-KR" altLang="en-US" sz="2000" b="1" dirty="0">
                <a:latin typeface="휴먼명조" panose="02010504000101010101" pitchFamily="2" charset="-127"/>
                <a:ea typeface="휴먼명조" panose="02010504000101010101" pitchFamily="2" charset="-127"/>
              </a:rPr>
              <a:t>상담자는 특정 </a:t>
            </a:r>
            <a:r>
              <a:rPr lang="ko-KR" altLang="en-US" sz="2000" b="1" dirty="0">
                <a:solidFill>
                  <a:srgbClr val="FF0000"/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상담이론</a:t>
            </a:r>
            <a:r>
              <a:rPr lang="en-US" altLang="ko-KR" sz="2000" b="1" dirty="0">
                <a:latin typeface="휴먼명조" panose="02010504000101010101" pitchFamily="2" charset="-127"/>
                <a:ea typeface="휴먼명조" panose="02010504000101010101" pitchFamily="2" charset="-127"/>
              </a:rPr>
              <a:t>(</a:t>
            </a:r>
            <a:r>
              <a:rPr lang="ko-KR" altLang="en-US" sz="2000" b="1" dirty="0">
                <a:latin typeface="휴먼명조" panose="02010504000101010101" pitchFamily="2" charset="-127"/>
                <a:ea typeface="휴먼명조" panose="02010504000101010101" pitchFamily="2" charset="-127"/>
              </a:rPr>
              <a:t>내담자가 문제를 경험하는 이유에 대한 영역</a:t>
            </a:r>
            <a:r>
              <a:rPr lang="en-US" altLang="ko-KR" sz="2000" b="1" dirty="0">
                <a:latin typeface="휴먼명조" panose="02010504000101010101" pitchFamily="2" charset="-127"/>
                <a:ea typeface="휴먼명조" panose="02010504000101010101" pitchFamily="2" charset="-127"/>
              </a:rPr>
              <a:t>)</a:t>
            </a:r>
            <a:r>
              <a:rPr lang="ko-KR" altLang="en-US" sz="2000" b="1" dirty="0">
                <a:latin typeface="휴먼명조" panose="02010504000101010101" pitchFamily="2" charset="-127"/>
                <a:ea typeface="휴먼명조" panose="02010504000101010101" pitchFamily="2" charset="-127"/>
              </a:rPr>
              <a:t>이나 </a:t>
            </a:r>
            <a:endParaRPr lang="en-US" altLang="ko-KR" sz="2000" b="1" dirty="0">
              <a:latin typeface="휴먼명조" panose="02010504000101010101" pitchFamily="2" charset="-127"/>
              <a:ea typeface="휴먼명조" panose="02010504000101010101" pitchFamily="2" charset="-127"/>
            </a:endParaRPr>
          </a:p>
          <a:p>
            <a:pPr marL="400050" lvl="1" indent="0">
              <a:lnSpc>
                <a:spcPct val="150000"/>
              </a:lnSpc>
              <a:buNone/>
            </a:pPr>
            <a:r>
              <a:rPr lang="ko-KR" altLang="en-US" sz="2000" b="1" dirty="0">
                <a:solidFill>
                  <a:srgbClr val="FF0000"/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성격이론</a:t>
            </a:r>
            <a:r>
              <a:rPr lang="en-US" altLang="ko-KR" sz="2000" b="1" dirty="0">
                <a:latin typeface="휴먼명조" panose="02010504000101010101" pitchFamily="2" charset="-127"/>
                <a:ea typeface="휴먼명조" panose="02010504000101010101" pitchFamily="2" charset="-127"/>
              </a:rPr>
              <a:t>(</a:t>
            </a:r>
            <a:r>
              <a:rPr lang="ko-KR" altLang="en-US" sz="2000" b="1" dirty="0">
                <a:latin typeface="휴먼명조" panose="02010504000101010101" pitchFamily="2" charset="-127"/>
                <a:ea typeface="휴먼명조" panose="02010504000101010101" pitchFamily="2" charset="-127"/>
              </a:rPr>
              <a:t>문제를 해결하기 위해 어떻게 </a:t>
            </a:r>
            <a:r>
              <a:rPr lang="ko-KR" altLang="en-US" sz="2000" b="1" dirty="0" err="1">
                <a:latin typeface="휴먼명조" panose="02010504000101010101" pitchFamily="2" charset="-127"/>
                <a:ea typeface="휴먼명조" panose="02010504000101010101" pitchFamily="2" charset="-127"/>
              </a:rPr>
              <a:t>해야하는지</a:t>
            </a:r>
            <a:r>
              <a:rPr lang="ko-KR" altLang="en-US" sz="2000" b="1" dirty="0">
                <a:latin typeface="휴먼명조" panose="02010504000101010101" pitchFamily="2" charset="-127"/>
                <a:ea typeface="휴먼명조" panose="02010504000101010101" pitchFamily="2" charset="-127"/>
              </a:rPr>
              <a:t> 구체적인 방법을 다루는 영역</a:t>
            </a:r>
            <a:r>
              <a:rPr lang="en-US" altLang="ko-KR" sz="2000" b="1" dirty="0">
                <a:latin typeface="휴먼명조" panose="02010504000101010101" pitchFamily="2" charset="-127"/>
                <a:ea typeface="휴먼명조" panose="02010504000101010101" pitchFamily="2" charset="-127"/>
              </a:rPr>
              <a:t>)</a:t>
            </a:r>
            <a:r>
              <a:rPr lang="ko-KR" altLang="en-US" sz="2000" b="1" dirty="0">
                <a:latin typeface="휴먼명조" panose="02010504000101010101" pitchFamily="2" charset="-127"/>
                <a:ea typeface="휴먼명조" panose="02010504000101010101" pitchFamily="2" charset="-127"/>
              </a:rPr>
              <a:t>을 통해 </a:t>
            </a:r>
            <a:endParaRPr lang="en-US" altLang="ko-KR" sz="2000" b="1" dirty="0">
              <a:latin typeface="휴먼명조" panose="02010504000101010101" pitchFamily="2" charset="-127"/>
              <a:ea typeface="휴먼명조" panose="02010504000101010101" pitchFamily="2" charset="-127"/>
            </a:endParaRPr>
          </a:p>
          <a:p>
            <a:pPr marL="400050" lvl="1" indent="0">
              <a:lnSpc>
                <a:spcPct val="150000"/>
              </a:lnSpc>
              <a:buNone/>
            </a:pPr>
            <a:r>
              <a:rPr lang="ko-KR" altLang="en-US" sz="2000" b="1" dirty="0" err="1">
                <a:latin typeface="휴먼명조" panose="02010504000101010101" pitchFamily="2" charset="-127"/>
                <a:ea typeface="휴먼명조" panose="02010504000101010101" pitchFamily="2" charset="-127"/>
              </a:rPr>
              <a:t>내담자</a:t>
            </a:r>
            <a:r>
              <a:rPr lang="ko-KR" altLang="en-US" sz="2000" b="1" dirty="0">
                <a:latin typeface="휴먼명조" panose="02010504000101010101" pitchFamily="2" charset="-127"/>
                <a:ea typeface="휴먼명조" panose="02010504000101010101" pitchFamily="2" charset="-127"/>
              </a:rPr>
              <a:t> 문제의 원인을 파악하고 </a:t>
            </a:r>
            <a:endParaRPr lang="en-US" altLang="ko-KR" sz="2000" b="1" dirty="0">
              <a:latin typeface="휴먼명조" panose="02010504000101010101" pitchFamily="2" charset="-127"/>
              <a:ea typeface="휴먼명조" panose="02010504000101010101" pitchFamily="2" charset="-127"/>
            </a:endParaRPr>
          </a:p>
          <a:p>
            <a:pPr marL="400050" lvl="1" indent="0">
              <a:lnSpc>
                <a:spcPct val="150000"/>
              </a:lnSpc>
              <a:buNone/>
            </a:pPr>
            <a:r>
              <a:rPr lang="ko-KR" altLang="en-US" sz="2000" b="1" dirty="0">
                <a:latin typeface="휴먼명조" panose="02010504000101010101" pitchFamily="2" charset="-127"/>
                <a:ea typeface="휴먼명조" panose="02010504000101010101" pitchFamily="2" charset="-127"/>
              </a:rPr>
              <a:t>그 원인을 다룰 수 있는 다양한 기법과 전략을 구상하게 된다</a:t>
            </a:r>
            <a:r>
              <a:rPr lang="en-US" altLang="ko-KR" sz="2000" b="1" dirty="0">
                <a:latin typeface="휴먼명조" panose="02010504000101010101" pitchFamily="2" charset="-127"/>
                <a:ea typeface="휴먼명조" panose="02010504000101010101" pitchFamily="2" charset="-127"/>
              </a:rPr>
              <a:t>.</a:t>
            </a:r>
          </a:p>
          <a:p>
            <a:pPr marL="400050" lvl="1" indent="0">
              <a:lnSpc>
                <a:spcPct val="150000"/>
              </a:lnSpc>
              <a:buNone/>
            </a:pPr>
            <a:endParaRPr lang="en-US" altLang="ko-KR" sz="800" b="1" dirty="0">
              <a:latin typeface="휴먼명조" panose="02010504000101010101" pitchFamily="2" charset="-127"/>
              <a:ea typeface="휴먼명조" panose="02010504000101010101" pitchFamily="2" charset="-127"/>
            </a:endParaRPr>
          </a:p>
          <a:p>
            <a:pPr marL="400050" lvl="1" indent="0">
              <a:lnSpc>
                <a:spcPct val="150000"/>
              </a:lnSpc>
              <a:buNone/>
            </a:pPr>
            <a:r>
              <a:rPr lang="en-US" altLang="ko-KR" sz="2000" b="1" dirty="0">
                <a:latin typeface="휴먼명조" panose="02010504000101010101" pitchFamily="2" charset="-127"/>
                <a:ea typeface="휴먼명조" panose="02010504000101010101" pitchFamily="2" charset="-127"/>
              </a:rPr>
              <a:t>=&gt; </a:t>
            </a:r>
            <a:r>
              <a:rPr lang="ko-KR" altLang="en-US" sz="2000" b="1" dirty="0">
                <a:latin typeface="휴먼명조" panose="02010504000101010101" pitchFamily="2" charset="-127"/>
                <a:ea typeface="휴먼명조" panose="02010504000101010101" pitchFamily="2" charset="-127"/>
              </a:rPr>
              <a:t>독립된 하나의 영역으로 자리잡음 </a:t>
            </a:r>
            <a:r>
              <a:rPr lang="en-US" altLang="ko-KR" sz="2000" b="1" dirty="0">
                <a:latin typeface="휴먼명조" panose="02010504000101010101" pitchFamily="2" charset="-127"/>
                <a:ea typeface="휴먼명조" panose="02010504000101010101" pitchFamily="2" charset="-127"/>
              </a:rPr>
              <a:t>: </a:t>
            </a:r>
            <a:r>
              <a:rPr lang="ko-KR" altLang="en-US" sz="2800" b="1" dirty="0">
                <a:solidFill>
                  <a:srgbClr val="FF0000"/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사례개념화</a:t>
            </a:r>
            <a:endParaRPr lang="en-US" altLang="ko-KR" sz="2800" b="1" dirty="0">
              <a:solidFill>
                <a:srgbClr val="FF0000"/>
              </a:solidFill>
              <a:latin typeface="휴먼명조" panose="02010504000101010101" pitchFamily="2" charset="-127"/>
              <a:ea typeface="휴먼명조" panose="02010504000101010101" pitchFamily="2" charset="-127"/>
            </a:endParaRPr>
          </a:p>
        </p:txBody>
      </p:sp>
      <p:pic>
        <p:nvPicPr>
          <p:cNvPr id="1025" name="_x47704960">
            <a:extLst>
              <a:ext uri="{FF2B5EF4-FFF2-40B4-BE49-F238E27FC236}">
                <a16:creationId xmlns:a16="http://schemas.microsoft.com/office/drawing/2014/main" xmlns="" id="{EB97C7C0-479F-4BB3-BA58-3FB13696C8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38026" y="6485537"/>
            <a:ext cx="2228848" cy="3690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직사각형 7">
            <a:extLst>
              <a:ext uri="{FF2B5EF4-FFF2-40B4-BE49-F238E27FC236}">
                <a16:creationId xmlns:a16="http://schemas.microsoft.com/office/drawing/2014/main" xmlns="" id="{98136891-9C25-4031-92B6-94BB89698084}"/>
              </a:ext>
            </a:extLst>
          </p:cNvPr>
          <p:cNvSpPr/>
          <p:nvPr/>
        </p:nvSpPr>
        <p:spPr>
          <a:xfrm>
            <a:off x="0" y="6469648"/>
            <a:ext cx="12182574" cy="4571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3" name="직선 연결선 12">
            <a:extLst>
              <a:ext uri="{FF2B5EF4-FFF2-40B4-BE49-F238E27FC236}">
                <a16:creationId xmlns:a16="http://schemas.microsoft.com/office/drawing/2014/main" xmlns="" id="{13E6FC30-7B75-4A76-894D-5545DFA870FE}"/>
              </a:ext>
            </a:extLst>
          </p:cNvPr>
          <p:cNvCxnSpPr/>
          <p:nvPr/>
        </p:nvCxnSpPr>
        <p:spPr>
          <a:xfrm>
            <a:off x="329938" y="820132"/>
            <a:ext cx="5147033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직선 연결선 15">
            <a:extLst>
              <a:ext uri="{FF2B5EF4-FFF2-40B4-BE49-F238E27FC236}">
                <a16:creationId xmlns:a16="http://schemas.microsoft.com/office/drawing/2014/main" xmlns="" id="{9E09519B-662A-4186-9C21-80A6C925F085}"/>
              </a:ext>
            </a:extLst>
          </p:cNvPr>
          <p:cNvCxnSpPr/>
          <p:nvPr/>
        </p:nvCxnSpPr>
        <p:spPr>
          <a:xfrm>
            <a:off x="482338" y="753306"/>
            <a:ext cx="5147033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75733157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F8F7D18A-D1DF-4FFB-85AE-2B9C18631991}"/>
              </a:ext>
            </a:extLst>
          </p:cNvPr>
          <p:cNvSpPr txBox="1"/>
          <p:nvPr/>
        </p:nvSpPr>
        <p:spPr>
          <a:xfrm>
            <a:off x="238026" y="168531"/>
            <a:ext cx="5238945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ko-KR" altLang="en-US" sz="3200" dirty="0">
                <a:solidFill>
                  <a:srgbClr val="002060"/>
                </a:solidFill>
                <a:latin typeface="HY헤드라인M" pitchFamily="18" charset="-127"/>
                <a:ea typeface="HY헤드라인M" pitchFamily="18" charset="-127"/>
              </a:rPr>
              <a:t>상담 사례개념화의 이해</a:t>
            </a:r>
            <a:endParaRPr kumimoji="1" lang="ko-KR" altLang="en-US" sz="2800" b="1" dirty="0">
              <a:solidFill>
                <a:srgbClr val="002060"/>
              </a:solidFill>
              <a:latin typeface="+mn-ea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8ED81CF9-4D02-4EA1-98C8-1C8BA2FA0694}"/>
              </a:ext>
            </a:extLst>
          </p:cNvPr>
          <p:cNvSpPr txBox="1">
            <a:spLocks noChangeAspect="1"/>
          </p:cNvSpPr>
          <p:nvPr/>
        </p:nvSpPr>
        <p:spPr>
          <a:xfrm>
            <a:off x="-9425" y="6469648"/>
            <a:ext cx="12191999" cy="375424"/>
          </a:xfrm>
          <a:prstGeom prst="rect">
            <a:avLst/>
          </a:prstGeom>
          <a:solidFill>
            <a:schemeClr val="bg1"/>
          </a:solidFill>
        </p:spPr>
        <p:txBody>
          <a:bodyPr wrap="square" anchor="ctr"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kumimoji="0" lang="en-US" altLang="ko-KR" sz="1200" dirty="0">
                <a:solidFill>
                  <a:srgbClr val="002060"/>
                </a:solidFill>
                <a:latin typeface="Arial Black" panose="020B0A04020102020204" pitchFamily="34" charset="0"/>
                <a:ea typeface="한컴 소망 B" panose="02020603020101020101" pitchFamily="18" charset="-127"/>
              </a:rPr>
              <a:t>                                                                                         [</a:t>
            </a:r>
            <a:r>
              <a:rPr lang="en-US" altLang="ko-KR" sz="1200" dirty="0">
                <a:solidFill>
                  <a:srgbClr val="002060"/>
                </a:solidFill>
                <a:latin typeface="Arial Black" panose="020B0A04020102020204" pitchFamily="34" charset="0"/>
              </a:rPr>
              <a:t>Case Conceptualization]</a:t>
            </a:r>
            <a:r>
              <a:rPr lang="ko-KR" altLang="en-US" sz="1200" dirty="0">
                <a:solidFill>
                  <a:srgbClr val="002060"/>
                </a:solidFill>
                <a:latin typeface="Arial Black" panose="020B0A04020102020204" pitchFamily="34" charset="0"/>
              </a:rPr>
              <a:t>                                                                                   </a:t>
            </a:r>
            <a:r>
              <a:rPr kumimoji="0" lang="ko-KR" altLang="en-US" sz="1400" b="1" dirty="0">
                <a:latin typeface="Franklin Gothic Medium" panose="020B0603020102020204" pitchFamily="34" charset="0"/>
                <a:ea typeface="함초롬바탕" panose="02030504000101010101" pitchFamily="18" charset="-127"/>
                <a:cs typeface="함초롬바탕" panose="02030504000101010101" pitchFamily="18" charset="-127"/>
              </a:rPr>
              <a:t>채 유 경</a:t>
            </a:r>
            <a:r>
              <a:rPr kumimoji="0" lang="ko-KR" altLang="en-US" sz="1400" dirty="0">
                <a:latin typeface="Franklin Gothic Medium" panose="020B0603020102020204" pitchFamily="34" charset="0"/>
                <a:ea typeface="함초롬바탕" panose="02030504000101010101" pitchFamily="18" charset="-127"/>
                <a:cs typeface="함초롬바탕" panose="02030504000101010101" pitchFamily="18" charset="-127"/>
              </a:rPr>
              <a:t>  </a:t>
            </a:r>
            <a:r>
              <a:rPr kumimoji="0" lang="en-US" altLang="ko-KR" sz="1200" dirty="0">
                <a:latin typeface="Franklin Gothic Medium" panose="020B0603020102020204" pitchFamily="34" charset="0"/>
                <a:ea typeface="함초롬바탕" panose="02030504000101010101" pitchFamily="18" charset="-127"/>
                <a:cs typeface="함초롬바탕" panose="02030504000101010101" pitchFamily="18" charset="-127"/>
              </a:rPr>
              <a:t>Ed. D.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C1A4C1D9-D3FF-46E9-93C9-2AF0BECA2F50}"/>
              </a:ext>
            </a:extLst>
          </p:cNvPr>
          <p:cNvSpPr txBox="1"/>
          <p:nvPr/>
        </p:nvSpPr>
        <p:spPr>
          <a:xfrm>
            <a:off x="3051928" y="3293824"/>
            <a:ext cx="232135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ko-KR" altLang="en-US" dirty="0"/>
          </a:p>
        </p:txBody>
      </p:sp>
      <p:pic>
        <p:nvPicPr>
          <p:cNvPr id="1025" name="_x47704960">
            <a:extLst>
              <a:ext uri="{FF2B5EF4-FFF2-40B4-BE49-F238E27FC236}">
                <a16:creationId xmlns:a16="http://schemas.microsoft.com/office/drawing/2014/main" xmlns="" id="{EB97C7C0-479F-4BB3-BA58-3FB13696C8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38026" y="6485537"/>
            <a:ext cx="2228848" cy="3690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직사각형 7">
            <a:extLst>
              <a:ext uri="{FF2B5EF4-FFF2-40B4-BE49-F238E27FC236}">
                <a16:creationId xmlns:a16="http://schemas.microsoft.com/office/drawing/2014/main" xmlns="" id="{98136891-9C25-4031-92B6-94BB89698084}"/>
              </a:ext>
            </a:extLst>
          </p:cNvPr>
          <p:cNvSpPr/>
          <p:nvPr/>
        </p:nvSpPr>
        <p:spPr>
          <a:xfrm>
            <a:off x="0" y="6469648"/>
            <a:ext cx="12182574" cy="4571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3" name="직선 연결선 12">
            <a:extLst>
              <a:ext uri="{FF2B5EF4-FFF2-40B4-BE49-F238E27FC236}">
                <a16:creationId xmlns:a16="http://schemas.microsoft.com/office/drawing/2014/main" xmlns="" id="{13E6FC30-7B75-4A76-894D-5545DFA870FE}"/>
              </a:ext>
            </a:extLst>
          </p:cNvPr>
          <p:cNvCxnSpPr/>
          <p:nvPr/>
        </p:nvCxnSpPr>
        <p:spPr>
          <a:xfrm>
            <a:off x="329938" y="820132"/>
            <a:ext cx="5147033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직선 연결선 15">
            <a:extLst>
              <a:ext uri="{FF2B5EF4-FFF2-40B4-BE49-F238E27FC236}">
                <a16:creationId xmlns:a16="http://schemas.microsoft.com/office/drawing/2014/main" xmlns="" id="{9E09519B-662A-4186-9C21-80A6C925F085}"/>
              </a:ext>
            </a:extLst>
          </p:cNvPr>
          <p:cNvCxnSpPr/>
          <p:nvPr/>
        </p:nvCxnSpPr>
        <p:spPr>
          <a:xfrm>
            <a:off x="482338" y="753306"/>
            <a:ext cx="5147033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내용 개체 틀 2">
            <a:extLst>
              <a:ext uri="{FF2B5EF4-FFF2-40B4-BE49-F238E27FC236}">
                <a16:creationId xmlns:a16="http://schemas.microsoft.com/office/drawing/2014/main" xmlns="" id="{B3092D9A-DD3F-4DF5-96CA-EC28830C5FA4}"/>
              </a:ext>
            </a:extLst>
          </p:cNvPr>
          <p:cNvSpPr txBox="1">
            <a:spLocks/>
          </p:cNvSpPr>
          <p:nvPr/>
        </p:nvSpPr>
        <p:spPr>
          <a:xfrm>
            <a:off x="725636" y="931025"/>
            <a:ext cx="11086149" cy="552436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457200" rtl="0" eaLnBrk="1" latinLnBrk="1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1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1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1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1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1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1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1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1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anose="05000000000000000000" pitchFamily="2" charset="2"/>
              <a:buChar char="l"/>
            </a:pPr>
            <a:r>
              <a:rPr lang="ko-KR" altLang="en-US" sz="2800" b="1" dirty="0">
                <a:solidFill>
                  <a:schemeClr val="accent1">
                    <a:lumMod val="75000"/>
                  </a:schemeClr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사례개념화 발달 이유</a:t>
            </a:r>
            <a:r>
              <a:rPr lang="en-US" altLang="ko-KR" sz="2000" b="1" dirty="0">
                <a:solidFill>
                  <a:schemeClr val="accent1">
                    <a:lumMod val="75000"/>
                  </a:schemeClr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(Sperry, 2012)</a:t>
            </a:r>
          </a:p>
          <a:p>
            <a:pPr>
              <a:buFont typeface="Wingdings" panose="05000000000000000000" pitchFamily="2" charset="2"/>
              <a:buChar char="l"/>
            </a:pPr>
            <a:endParaRPr lang="en-US" altLang="ko-KR" sz="800" dirty="0">
              <a:latin typeface="휴먼명조" panose="02010504000101010101" pitchFamily="2" charset="-127"/>
              <a:ea typeface="휴먼명조" panose="02010504000101010101" pitchFamily="2" charset="-127"/>
            </a:endParaRPr>
          </a:p>
          <a:p>
            <a:pPr marL="857250" lvl="1" indent="-457200">
              <a:buClr>
                <a:srgbClr val="0070C0"/>
              </a:buClr>
              <a:buFont typeface="+mj-ea"/>
              <a:buAutoNum type="circleNumDbPlain"/>
            </a:pPr>
            <a:r>
              <a:rPr lang="ko-KR" altLang="en-US" sz="2200" b="1" dirty="0">
                <a:latin typeface="휴먼명조" panose="02010504000101010101" pitchFamily="2" charset="-127"/>
                <a:ea typeface="휴먼명조" panose="02010504000101010101" pitchFamily="2" charset="-127"/>
              </a:rPr>
              <a:t>상담자에게</a:t>
            </a:r>
            <a:r>
              <a:rPr lang="en-US" altLang="ko-KR" sz="2200" b="1" dirty="0">
                <a:latin typeface="휴먼명조" panose="02010504000101010101" pitchFamily="2" charset="-127"/>
                <a:ea typeface="휴먼명조" panose="02010504000101010101" pitchFamily="2" charset="-127"/>
              </a:rPr>
              <a:t> </a:t>
            </a:r>
            <a:r>
              <a:rPr lang="ko-KR" altLang="en-US" sz="2200" b="1" dirty="0">
                <a:latin typeface="휴먼명조" panose="02010504000101010101" pitchFamily="2" charset="-127"/>
                <a:ea typeface="휴먼명조" panose="02010504000101010101" pitchFamily="2" charset="-127"/>
              </a:rPr>
              <a:t>요구되는 책무의 증가</a:t>
            </a:r>
            <a:endParaRPr lang="en-US" altLang="ko-KR" sz="2200" b="1" dirty="0">
              <a:latin typeface="휴먼명조" panose="02010504000101010101" pitchFamily="2" charset="-127"/>
              <a:ea typeface="휴먼명조" panose="02010504000101010101" pitchFamily="2" charset="-127"/>
            </a:endParaRPr>
          </a:p>
          <a:p>
            <a:pPr marL="800100" lvl="2" indent="0">
              <a:buNone/>
            </a:pPr>
            <a:r>
              <a:rPr lang="en-US" altLang="ko-KR" sz="1600" dirty="0">
                <a:latin typeface="휴먼명조" panose="02010504000101010101" pitchFamily="2" charset="-127"/>
                <a:ea typeface="휴먼명조" panose="02010504000101010101" pitchFamily="2" charset="-127"/>
              </a:rPr>
              <a:t> </a:t>
            </a:r>
            <a:r>
              <a:rPr lang="en-US" altLang="ko-KR" sz="1800" dirty="0">
                <a:latin typeface="휴먼명조" panose="02010504000101010101" pitchFamily="2" charset="-127"/>
                <a:ea typeface="휴먼명조" panose="02010504000101010101" pitchFamily="2" charset="-127"/>
              </a:rPr>
              <a:t>- </a:t>
            </a:r>
            <a:r>
              <a:rPr lang="ko-KR" altLang="en-US" sz="1800" dirty="0">
                <a:latin typeface="휴먼명조" panose="02010504000101010101" pitchFamily="2" charset="-127"/>
                <a:ea typeface="휴먼명조" panose="02010504000101010101" pitchFamily="2" charset="-127"/>
              </a:rPr>
              <a:t>상담의 보험화</a:t>
            </a:r>
            <a:r>
              <a:rPr lang="en-US" altLang="ko-KR" sz="1800" dirty="0">
                <a:latin typeface="휴먼명조" panose="02010504000101010101" pitchFamily="2" charset="-127"/>
                <a:ea typeface="휴먼명조" panose="02010504000101010101" pitchFamily="2" charset="-127"/>
              </a:rPr>
              <a:t>, </a:t>
            </a:r>
            <a:r>
              <a:rPr lang="ko-KR" altLang="en-US" sz="1800" dirty="0">
                <a:latin typeface="휴먼명조" panose="02010504000101010101" pitchFamily="2" charset="-127"/>
                <a:ea typeface="휴먼명조" panose="02010504000101010101" pitchFamily="2" charset="-127"/>
              </a:rPr>
              <a:t>단기상담의 확대는 상담실무자들에게 보다 효과적으로 상담하고 </a:t>
            </a:r>
            <a:endParaRPr lang="en-US" altLang="ko-KR" sz="1800" dirty="0">
              <a:latin typeface="휴먼명조" panose="02010504000101010101" pitchFamily="2" charset="-127"/>
              <a:ea typeface="휴먼명조" panose="02010504000101010101" pitchFamily="2" charset="-127"/>
            </a:endParaRPr>
          </a:p>
          <a:p>
            <a:pPr marL="800100" lvl="2" indent="0">
              <a:buNone/>
            </a:pPr>
            <a:r>
              <a:rPr lang="en-US" altLang="ko-KR" sz="1800" dirty="0">
                <a:latin typeface="휴먼명조" panose="02010504000101010101" pitchFamily="2" charset="-127"/>
                <a:ea typeface="휴먼명조" panose="02010504000101010101" pitchFamily="2" charset="-127"/>
              </a:rPr>
              <a:t>   </a:t>
            </a:r>
            <a:r>
              <a:rPr lang="ko-KR" altLang="en-US" sz="1800" dirty="0">
                <a:latin typeface="휴먼명조" panose="02010504000101010101" pitchFamily="2" charset="-127"/>
                <a:ea typeface="휴먼명조" panose="02010504000101010101" pitchFamily="2" charset="-127"/>
              </a:rPr>
              <a:t>내담자에 대해 더 명료하게 평가하라는 압력을 가하고 있음</a:t>
            </a:r>
            <a:endParaRPr lang="en-US" altLang="ko-KR" sz="1800" dirty="0">
              <a:latin typeface="휴먼명조" panose="02010504000101010101" pitchFamily="2" charset="-127"/>
              <a:ea typeface="휴먼명조" panose="02010504000101010101" pitchFamily="2" charset="-127"/>
            </a:endParaRPr>
          </a:p>
          <a:p>
            <a:pPr marL="800100" lvl="2" indent="0">
              <a:buNone/>
            </a:pPr>
            <a:endParaRPr lang="en-US" altLang="ko-KR" sz="800" dirty="0">
              <a:latin typeface="휴먼명조" panose="02010504000101010101" pitchFamily="2" charset="-127"/>
              <a:ea typeface="휴먼명조" panose="02010504000101010101" pitchFamily="2" charset="-127"/>
            </a:endParaRPr>
          </a:p>
          <a:p>
            <a:pPr marL="857250" lvl="1" indent="-457200">
              <a:buClr>
                <a:srgbClr val="0070C0"/>
              </a:buClr>
              <a:buFont typeface="+mj-ea"/>
              <a:buAutoNum type="circleNumDbPlain" startAt="2"/>
            </a:pPr>
            <a:r>
              <a:rPr lang="ko-KR" altLang="en-US" sz="2200" b="1" dirty="0">
                <a:latin typeface="휴먼명조" panose="02010504000101010101" pitchFamily="2" charset="-127"/>
                <a:ea typeface="휴먼명조" panose="02010504000101010101" pitchFamily="2" charset="-127"/>
              </a:rPr>
              <a:t>기술적 관점을 강조한 진단 매뉴얼</a:t>
            </a:r>
            <a:r>
              <a:rPr lang="en-US" altLang="ko-KR" sz="2200" b="1" dirty="0">
                <a:latin typeface="휴먼명조" panose="02010504000101010101" pitchFamily="2" charset="-127"/>
                <a:ea typeface="휴먼명조" panose="02010504000101010101" pitchFamily="2" charset="-127"/>
              </a:rPr>
              <a:t>(DSM) </a:t>
            </a:r>
            <a:r>
              <a:rPr lang="ko-KR" altLang="en-US" sz="2200" b="1" dirty="0">
                <a:latin typeface="휴먼명조" panose="02010504000101010101" pitchFamily="2" charset="-127"/>
                <a:ea typeface="휴먼명조" panose="02010504000101010101" pitchFamily="2" charset="-127"/>
              </a:rPr>
              <a:t>출판</a:t>
            </a:r>
            <a:endParaRPr lang="en-US" altLang="ko-KR" sz="2200" b="1" dirty="0">
              <a:latin typeface="휴먼명조" panose="02010504000101010101" pitchFamily="2" charset="-127"/>
              <a:ea typeface="휴먼명조" panose="02010504000101010101" pitchFamily="2" charset="-127"/>
            </a:endParaRPr>
          </a:p>
          <a:p>
            <a:pPr marL="1085850" lvl="2" indent="-285750">
              <a:buClr>
                <a:schemeClr val="tx1"/>
              </a:buClr>
              <a:buFontTx/>
              <a:buChar char="-"/>
            </a:pPr>
            <a:r>
              <a:rPr lang="ko-KR" altLang="en-US" sz="1800" dirty="0">
                <a:latin typeface="휴먼명조" panose="02010504000101010101" pitchFamily="2" charset="-127"/>
                <a:ea typeface="휴먼명조" panose="02010504000101010101" pitchFamily="2" charset="-127"/>
              </a:rPr>
              <a:t>진단 자체만으로 개인의 정확한 증상과 문제에 대해 제공하는 정보가 제한</a:t>
            </a:r>
            <a:endParaRPr lang="en-US" altLang="ko-KR" sz="1800" dirty="0">
              <a:latin typeface="휴먼명조" panose="02010504000101010101" pitchFamily="2" charset="-127"/>
              <a:ea typeface="휴먼명조" panose="02010504000101010101" pitchFamily="2" charset="-127"/>
            </a:endParaRPr>
          </a:p>
          <a:p>
            <a:pPr marL="1085850" lvl="2" indent="-285750">
              <a:buClr>
                <a:schemeClr val="tx1"/>
              </a:buClr>
              <a:buFontTx/>
              <a:buChar char="-"/>
            </a:pPr>
            <a:r>
              <a:rPr lang="ko-KR" altLang="en-US" sz="1800" dirty="0">
                <a:latin typeface="휴먼명조" panose="02010504000101010101" pitchFamily="2" charset="-127"/>
                <a:ea typeface="휴먼명조" panose="02010504000101010101" pitchFamily="2" charset="-127"/>
              </a:rPr>
              <a:t>사례개념화는 활용할 수 있는 이론과 과학적 지식을 토대로 모든 관련 요인들에 대한 </a:t>
            </a:r>
            <a:endParaRPr lang="en-US" altLang="ko-KR" sz="1800" dirty="0">
              <a:latin typeface="휴먼명조" panose="02010504000101010101" pitchFamily="2" charset="-127"/>
              <a:ea typeface="휴먼명조" panose="02010504000101010101" pitchFamily="2" charset="-127"/>
            </a:endParaRPr>
          </a:p>
          <a:p>
            <a:pPr marL="800100" lvl="2" indent="0">
              <a:buClr>
                <a:schemeClr val="tx1"/>
              </a:buClr>
              <a:buNone/>
            </a:pPr>
            <a:r>
              <a:rPr lang="en-US" altLang="ko-KR" sz="1800" dirty="0">
                <a:latin typeface="휴먼명조" panose="02010504000101010101" pitchFamily="2" charset="-127"/>
                <a:ea typeface="휴먼명조" panose="02010504000101010101" pitchFamily="2" charset="-127"/>
              </a:rPr>
              <a:t>  </a:t>
            </a:r>
            <a:r>
              <a:rPr lang="ko-KR" altLang="en-US" sz="1800" dirty="0">
                <a:latin typeface="휴먼명조" panose="02010504000101010101" pitchFamily="2" charset="-127"/>
                <a:ea typeface="휴먼명조" panose="02010504000101010101" pitchFamily="2" charset="-127"/>
              </a:rPr>
              <a:t>가설을 세우는 구조를 제공 </a:t>
            </a:r>
            <a:r>
              <a:rPr lang="en-US" altLang="ko-KR" sz="1800" dirty="0">
                <a:latin typeface="휴먼명조" panose="02010504000101010101" pitchFamily="2" charset="-127"/>
                <a:ea typeface="휴먼명조" panose="02010504000101010101" pitchFamily="2" charset="-127"/>
              </a:rPr>
              <a:t>-&gt; </a:t>
            </a:r>
            <a:r>
              <a:rPr lang="ko-KR" altLang="en-US" sz="1800" dirty="0">
                <a:latin typeface="휴먼명조" panose="02010504000101010101" pitchFamily="2" charset="-127"/>
                <a:ea typeface="휴먼명조" panose="02010504000101010101" pitchFamily="2" charset="-127"/>
              </a:rPr>
              <a:t>진단과 개입 간의 간격을 메울 수 있음</a:t>
            </a:r>
            <a:endParaRPr lang="en-US" altLang="ko-KR" sz="1800" dirty="0">
              <a:latin typeface="휴먼명조" panose="02010504000101010101" pitchFamily="2" charset="-127"/>
              <a:ea typeface="휴먼명조" panose="02010504000101010101" pitchFamily="2" charset="-127"/>
            </a:endParaRPr>
          </a:p>
          <a:p>
            <a:pPr marL="1085850" lvl="2">
              <a:buFontTx/>
              <a:buChar char="-"/>
            </a:pPr>
            <a:endParaRPr lang="en-US" altLang="ko-KR" sz="800" dirty="0">
              <a:latin typeface="휴먼명조" panose="02010504000101010101" pitchFamily="2" charset="-127"/>
              <a:ea typeface="휴먼명조" panose="02010504000101010101" pitchFamily="2" charset="-127"/>
            </a:endParaRPr>
          </a:p>
          <a:p>
            <a:pPr marL="857250" lvl="1" indent="-457200">
              <a:buClr>
                <a:srgbClr val="0070C0"/>
              </a:buClr>
              <a:buFont typeface="+mj-ea"/>
              <a:buAutoNum type="circleNumDbPlain" startAt="3"/>
            </a:pPr>
            <a:r>
              <a:rPr lang="ko-KR" altLang="en-US" sz="2200" b="1" dirty="0">
                <a:latin typeface="휴먼명조" panose="02010504000101010101" pitchFamily="2" charset="-127"/>
                <a:ea typeface="휴먼명조" panose="02010504000101010101" pitchFamily="2" charset="-127"/>
              </a:rPr>
              <a:t>경험주의적 상담의 증가 </a:t>
            </a:r>
            <a:r>
              <a:rPr lang="en-US" altLang="ko-KR" sz="1800" dirty="0">
                <a:latin typeface="휴먼명조" panose="02010504000101010101" pitchFamily="2" charset="-127"/>
                <a:ea typeface="휴먼명조" panose="02010504000101010101" pitchFamily="2" charset="-127"/>
              </a:rPr>
              <a:t>=&gt;</a:t>
            </a:r>
            <a:r>
              <a:rPr lang="ko-KR" altLang="en-US" sz="1800" dirty="0">
                <a:latin typeface="휴먼명조" panose="02010504000101010101" pitchFamily="2" charset="-127"/>
                <a:ea typeface="휴먼명조" panose="02010504000101010101" pitchFamily="2" charset="-127"/>
              </a:rPr>
              <a:t> 상담효과에 대한 의문에 대한 해결</a:t>
            </a:r>
            <a:endParaRPr lang="en-US" altLang="ko-KR" sz="1800" dirty="0">
              <a:latin typeface="휴먼명조" panose="02010504000101010101" pitchFamily="2" charset="-127"/>
              <a:ea typeface="휴먼명조" panose="02010504000101010101" pitchFamily="2" charset="-127"/>
            </a:endParaRPr>
          </a:p>
          <a:p>
            <a:pPr marL="800100" lvl="2" indent="0">
              <a:buNone/>
            </a:pPr>
            <a:r>
              <a:rPr lang="en-US" altLang="ko-KR" sz="1800" dirty="0">
                <a:latin typeface="휴먼명조" panose="02010504000101010101" pitchFamily="2" charset="-127"/>
                <a:ea typeface="휴먼명조" panose="02010504000101010101" pitchFamily="2" charset="-127"/>
              </a:rPr>
              <a:t>=&gt; </a:t>
            </a:r>
            <a:r>
              <a:rPr lang="ko-KR" altLang="en-US" sz="1800" dirty="0">
                <a:latin typeface="휴먼명조" panose="02010504000101010101" pitchFamily="2" charset="-127"/>
                <a:ea typeface="휴먼명조" panose="02010504000101010101" pitchFamily="2" charset="-127"/>
              </a:rPr>
              <a:t>심리치료에 대한 과학적 지식의 급증 </a:t>
            </a:r>
            <a:r>
              <a:rPr lang="en-US" altLang="ko-KR" sz="1800" dirty="0">
                <a:latin typeface="휴먼명조" panose="02010504000101010101" pitchFamily="2" charset="-127"/>
                <a:ea typeface="휴먼명조" panose="02010504000101010101" pitchFamily="2" charset="-127"/>
              </a:rPr>
              <a:t>=&gt; </a:t>
            </a:r>
            <a:r>
              <a:rPr lang="ko-KR" altLang="en-US" sz="1800" dirty="0">
                <a:latin typeface="휴먼명조" panose="02010504000101010101" pitchFamily="2" charset="-127"/>
                <a:ea typeface="휴먼명조" panose="02010504000101010101" pitchFamily="2" charset="-127"/>
              </a:rPr>
              <a:t>상담자에게 과학적 지식 요구 증가</a:t>
            </a:r>
            <a:endParaRPr lang="en-US" altLang="ko-KR" sz="1800" dirty="0">
              <a:latin typeface="휴먼명조" panose="02010504000101010101" pitchFamily="2" charset="-127"/>
              <a:ea typeface="휴먼명조" panose="02010504000101010101" pitchFamily="2" charset="-127"/>
            </a:endParaRPr>
          </a:p>
          <a:p>
            <a:pPr marL="800100" lvl="2" indent="0">
              <a:buNone/>
            </a:pPr>
            <a:r>
              <a:rPr lang="en-US" altLang="ko-KR" sz="1800" dirty="0">
                <a:latin typeface="휴먼명조" panose="02010504000101010101" pitchFamily="2" charset="-127"/>
                <a:ea typeface="휴먼명조" panose="02010504000101010101" pitchFamily="2" charset="-127"/>
              </a:rPr>
              <a:t>=&gt; </a:t>
            </a:r>
            <a:r>
              <a:rPr lang="ko-KR" altLang="en-US" sz="1800" dirty="0">
                <a:latin typeface="휴먼명조" panose="02010504000101010101" pitchFamily="2" charset="-127"/>
                <a:ea typeface="휴먼명조" panose="02010504000101010101" pitchFamily="2" charset="-127"/>
              </a:rPr>
              <a:t>과학적 지식의 상담실제에의 적용 요구 </a:t>
            </a:r>
            <a:r>
              <a:rPr lang="en-US" altLang="ko-KR" sz="1800" dirty="0">
                <a:latin typeface="휴먼명조" panose="02010504000101010101" pitchFamily="2" charset="-127"/>
                <a:ea typeface="휴먼명조" panose="02010504000101010101" pitchFamily="2" charset="-127"/>
              </a:rPr>
              <a:t>=&gt;</a:t>
            </a:r>
            <a:r>
              <a:rPr lang="ko-KR" altLang="en-US" sz="1800" dirty="0">
                <a:latin typeface="휴먼명조" panose="02010504000101010101" pitchFamily="2" charset="-127"/>
                <a:ea typeface="휴먼명조" panose="02010504000101010101" pitchFamily="2" charset="-127"/>
              </a:rPr>
              <a:t>사례개념화</a:t>
            </a:r>
            <a:r>
              <a:rPr lang="en-US" altLang="ko-KR" sz="1800" dirty="0">
                <a:latin typeface="휴먼명조" panose="02010504000101010101" pitchFamily="2" charset="-127"/>
                <a:ea typeface="휴먼명조" panose="02010504000101010101" pitchFamily="2" charset="-127"/>
              </a:rPr>
              <a:t>(</a:t>
            </a:r>
            <a:r>
              <a:rPr lang="ko-KR" altLang="en-US" sz="1800" dirty="0">
                <a:latin typeface="휴먼명조" panose="02010504000101010101" pitchFamily="2" charset="-127"/>
                <a:ea typeface="휴먼명조" panose="02010504000101010101" pitchFamily="2" charset="-127"/>
              </a:rPr>
              <a:t>틀</a:t>
            </a:r>
            <a:r>
              <a:rPr lang="en-US" altLang="ko-KR" sz="1800" dirty="0">
                <a:latin typeface="휴먼명조" panose="02010504000101010101" pitchFamily="2" charset="-127"/>
                <a:ea typeface="휴먼명조" panose="02010504000101010101" pitchFamily="2" charset="-127"/>
              </a:rPr>
              <a:t>) </a:t>
            </a:r>
            <a:r>
              <a:rPr lang="ko-KR" altLang="en-US" sz="1800" dirty="0">
                <a:latin typeface="휴먼명조" panose="02010504000101010101" pitchFamily="2" charset="-127"/>
                <a:ea typeface="휴먼명조" panose="02010504000101010101" pitchFamily="2" charset="-127"/>
              </a:rPr>
              <a:t>제공</a:t>
            </a:r>
            <a:endParaRPr lang="en-US" altLang="ko-KR" sz="1800" dirty="0">
              <a:latin typeface="휴먼명조" panose="02010504000101010101" pitchFamily="2" charset="-127"/>
              <a:ea typeface="휴먼명조" panose="02010504000101010101" pitchFamily="2" charset="-127"/>
            </a:endParaRPr>
          </a:p>
          <a:p>
            <a:pPr marL="685800" lvl="1">
              <a:buFontTx/>
              <a:buChar char="-"/>
            </a:pPr>
            <a:endParaRPr lang="en-US" altLang="ko-KR" sz="1800" dirty="0">
              <a:latin typeface="휴먼명조" panose="02010504000101010101" pitchFamily="2" charset="-127"/>
              <a:ea typeface="휴먼명조" panose="02010504000101010101" pitchFamily="2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9984509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F8F7D18A-D1DF-4FFB-85AE-2B9C18631991}"/>
              </a:ext>
            </a:extLst>
          </p:cNvPr>
          <p:cNvSpPr txBox="1"/>
          <p:nvPr/>
        </p:nvSpPr>
        <p:spPr>
          <a:xfrm>
            <a:off x="238026" y="168531"/>
            <a:ext cx="5238945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ko-KR" altLang="en-US" sz="3200" dirty="0">
                <a:solidFill>
                  <a:srgbClr val="002060"/>
                </a:solidFill>
                <a:latin typeface="HY헤드라인M" pitchFamily="18" charset="-127"/>
                <a:ea typeface="HY헤드라인M" pitchFamily="18" charset="-127"/>
              </a:rPr>
              <a:t>상담 사례개념화의 이해</a:t>
            </a:r>
            <a:endParaRPr kumimoji="1" lang="ko-KR" altLang="en-US" sz="2800" b="1" dirty="0">
              <a:solidFill>
                <a:srgbClr val="002060"/>
              </a:solidFill>
              <a:latin typeface="+mn-ea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8ED81CF9-4D02-4EA1-98C8-1C8BA2FA0694}"/>
              </a:ext>
            </a:extLst>
          </p:cNvPr>
          <p:cNvSpPr txBox="1">
            <a:spLocks noChangeAspect="1"/>
          </p:cNvSpPr>
          <p:nvPr/>
        </p:nvSpPr>
        <p:spPr>
          <a:xfrm>
            <a:off x="-9425" y="6469648"/>
            <a:ext cx="12191999" cy="375424"/>
          </a:xfrm>
          <a:prstGeom prst="rect">
            <a:avLst/>
          </a:prstGeom>
          <a:solidFill>
            <a:schemeClr val="bg1"/>
          </a:solidFill>
        </p:spPr>
        <p:txBody>
          <a:bodyPr wrap="square" anchor="ctr"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kumimoji="0" lang="en-US" altLang="ko-KR" sz="1200" dirty="0">
                <a:solidFill>
                  <a:srgbClr val="002060"/>
                </a:solidFill>
                <a:latin typeface="Arial Black" panose="020B0A04020102020204" pitchFamily="34" charset="0"/>
                <a:ea typeface="한컴 소망 B" panose="02020603020101020101" pitchFamily="18" charset="-127"/>
              </a:rPr>
              <a:t>                                                                                         [</a:t>
            </a:r>
            <a:r>
              <a:rPr lang="en-US" altLang="ko-KR" sz="1200" dirty="0">
                <a:solidFill>
                  <a:srgbClr val="002060"/>
                </a:solidFill>
                <a:latin typeface="Arial Black" panose="020B0A04020102020204" pitchFamily="34" charset="0"/>
              </a:rPr>
              <a:t>Case Conceptualization]</a:t>
            </a:r>
            <a:r>
              <a:rPr lang="ko-KR" altLang="en-US" sz="1200" dirty="0">
                <a:solidFill>
                  <a:srgbClr val="002060"/>
                </a:solidFill>
                <a:latin typeface="Arial Black" panose="020B0A04020102020204" pitchFamily="34" charset="0"/>
              </a:rPr>
              <a:t>                                                                                   </a:t>
            </a:r>
            <a:r>
              <a:rPr kumimoji="0" lang="ko-KR" altLang="en-US" sz="1400" b="1" dirty="0">
                <a:latin typeface="Franklin Gothic Medium" panose="020B0603020102020204" pitchFamily="34" charset="0"/>
                <a:ea typeface="함초롬바탕" panose="02030504000101010101" pitchFamily="18" charset="-127"/>
                <a:cs typeface="함초롬바탕" panose="02030504000101010101" pitchFamily="18" charset="-127"/>
              </a:rPr>
              <a:t>채 유 경</a:t>
            </a:r>
            <a:r>
              <a:rPr kumimoji="0" lang="ko-KR" altLang="en-US" sz="1400" dirty="0">
                <a:latin typeface="Franklin Gothic Medium" panose="020B0603020102020204" pitchFamily="34" charset="0"/>
                <a:ea typeface="함초롬바탕" panose="02030504000101010101" pitchFamily="18" charset="-127"/>
                <a:cs typeface="함초롬바탕" panose="02030504000101010101" pitchFamily="18" charset="-127"/>
              </a:rPr>
              <a:t>  </a:t>
            </a:r>
            <a:r>
              <a:rPr kumimoji="0" lang="en-US" altLang="ko-KR" sz="1200" dirty="0">
                <a:latin typeface="Franklin Gothic Medium" panose="020B0603020102020204" pitchFamily="34" charset="0"/>
                <a:ea typeface="함초롬바탕" panose="02030504000101010101" pitchFamily="18" charset="-127"/>
                <a:cs typeface="함초롬바탕" panose="02030504000101010101" pitchFamily="18" charset="-127"/>
              </a:rPr>
              <a:t>Ed. D.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C1A4C1D9-D3FF-46E9-93C9-2AF0BECA2F50}"/>
              </a:ext>
            </a:extLst>
          </p:cNvPr>
          <p:cNvSpPr txBox="1"/>
          <p:nvPr/>
        </p:nvSpPr>
        <p:spPr>
          <a:xfrm>
            <a:off x="3051928" y="3293824"/>
            <a:ext cx="232135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ko-KR" altLang="en-US" dirty="0"/>
          </a:p>
        </p:txBody>
      </p:sp>
      <p:pic>
        <p:nvPicPr>
          <p:cNvPr id="1025" name="_x47704960">
            <a:extLst>
              <a:ext uri="{FF2B5EF4-FFF2-40B4-BE49-F238E27FC236}">
                <a16:creationId xmlns:a16="http://schemas.microsoft.com/office/drawing/2014/main" xmlns="" id="{EB97C7C0-479F-4BB3-BA58-3FB13696C8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38026" y="6485537"/>
            <a:ext cx="2228848" cy="3690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직사각형 7">
            <a:extLst>
              <a:ext uri="{FF2B5EF4-FFF2-40B4-BE49-F238E27FC236}">
                <a16:creationId xmlns:a16="http://schemas.microsoft.com/office/drawing/2014/main" xmlns="" id="{98136891-9C25-4031-92B6-94BB89698084}"/>
              </a:ext>
            </a:extLst>
          </p:cNvPr>
          <p:cNvSpPr/>
          <p:nvPr/>
        </p:nvSpPr>
        <p:spPr>
          <a:xfrm>
            <a:off x="0" y="6469648"/>
            <a:ext cx="12182574" cy="4571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3" name="직선 연결선 12">
            <a:extLst>
              <a:ext uri="{FF2B5EF4-FFF2-40B4-BE49-F238E27FC236}">
                <a16:creationId xmlns:a16="http://schemas.microsoft.com/office/drawing/2014/main" xmlns="" id="{13E6FC30-7B75-4A76-894D-5545DFA870FE}"/>
              </a:ext>
            </a:extLst>
          </p:cNvPr>
          <p:cNvCxnSpPr/>
          <p:nvPr/>
        </p:nvCxnSpPr>
        <p:spPr>
          <a:xfrm>
            <a:off x="329938" y="820132"/>
            <a:ext cx="5147033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직선 연결선 15">
            <a:extLst>
              <a:ext uri="{FF2B5EF4-FFF2-40B4-BE49-F238E27FC236}">
                <a16:creationId xmlns:a16="http://schemas.microsoft.com/office/drawing/2014/main" xmlns="" id="{9E09519B-662A-4186-9C21-80A6C925F085}"/>
              </a:ext>
            </a:extLst>
          </p:cNvPr>
          <p:cNvCxnSpPr/>
          <p:nvPr/>
        </p:nvCxnSpPr>
        <p:spPr>
          <a:xfrm>
            <a:off x="482338" y="753306"/>
            <a:ext cx="5147033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내용 개체 틀 2">
            <a:extLst>
              <a:ext uri="{FF2B5EF4-FFF2-40B4-BE49-F238E27FC236}">
                <a16:creationId xmlns:a16="http://schemas.microsoft.com/office/drawing/2014/main" xmlns="" id="{938754C5-CFD1-4409-A7D9-FE7635C2A8D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80835" y="1532694"/>
            <a:ext cx="10897589" cy="4572000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  <a:buClr>
                <a:schemeClr val="tx1"/>
              </a:buClr>
              <a:buFont typeface="Wingdings" panose="05000000000000000000" pitchFamily="2" charset="2"/>
              <a:buChar char="Ø"/>
            </a:pPr>
            <a:r>
              <a:rPr lang="ko-KR" altLang="en-US" sz="3200" dirty="0">
                <a:solidFill>
                  <a:schemeClr val="tx1"/>
                </a:solidFill>
              </a:rPr>
              <a:t> </a:t>
            </a:r>
            <a:r>
              <a:rPr lang="ko-KR" altLang="en-US" sz="3200" dirty="0">
                <a:solidFill>
                  <a:srgbClr val="FF5353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상담 </a:t>
            </a:r>
            <a:r>
              <a:rPr lang="en-US" altLang="ko-KR" sz="32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= </a:t>
            </a:r>
            <a:r>
              <a:rPr lang="ko-KR" altLang="en-US" sz="3200" dirty="0">
                <a:solidFill>
                  <a:srgbClr val="0066FF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과학</a:t>
            </a:r>
            <a:r>
              <a:rPr lang="en-US" altLang="ko-KR" sz="32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+</a:t>
            </a:r>
            <a:r>
              <a:rPr lang="ko-KR" altLang="en-US" sz="3200" dirty="0">
                <a:solidFill>
                  <a:srgbClr val="FFC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예술</a:t>
            </a:r>
            <a:endParaRPr lang="en-US" altLang="ko-KR" sz="3200" dirty="0">
              <a:solidFill>
                <a:srgbClr val="FFC0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1828800" lvl="4" indent="0">
              <a:lnSpc>
                <a:spcPct val="150000"/>
              </a:lnSpc>
              <a:buNone/>
            </a:pPr>
            <a:r>
              <a:rPr lang="en-US" altLang="ko-KR" sz="2400" dirty="0">
                <a:solidFill>
                  <a:schemeClr val="tx1"/>
                </a:solidFill>
              </a:rPr>
              <a:t>(</a:t>
            </a:r>
            <a:r>
              <a:rPr lang="ko-KR" altLang="en-US" sz="2400" dirty="0">
                <a:solidFill>
                  <a:schemeClr val="tx1"/>
                </a:solidFill>
              </a:rPr>
              <a:t>머리로 이해하고 </a:t>
            </a:r>
            <a:endParaRPr lang="en-US" altLang="ko-KR" sz="2400" dirty="0">
              <a:solidFill>
                <a:schemeClr val="tx1"/>
              </a:solidFill>
            </a:endParaRPr>
          </a:p>
          <a:p>
            <a:pPr marL="1828800" lvl="4" indent="0">
              <a:lnSpc>
                <a:spcPct val="150000"/>
              </a:lnSpc>
              <a:buNone/>
            </a:pPr>
            <a:r>
              <a:rPr lang="en-US" altLang="ko-KR" sz="2400" dirty="0"/>
              <a:t>                 </a:t>
            </a:r>
            <a:r>
              <a:rPr lang="ko-KR" altLang="en-US" sz="2400" dirty="0">
                <a:solidFill>
                  <a:schemeClr val="tx1"/>
                </a:solidFill>
              </a:rPr>
              <a:t>가슴으로 울림을 느끼며 </a:t>
            </a:r>
            <a:endParaRPr lang="en-US" altLang="ko-KR" sz="2400" dirty="0">
              <a:solidFill>
                <a:schemeClr val="tx1"/>
              </a:solidFill>
            </a:endParaRPr>
          </a:p>
          <a:p>
            <a:pPr marL="1828800" lvl="4" indent="0">
              <a:lnSpc>
                <a:spcPct val="150000"/>
              </a:lnSpc>
              <a:buNone/>
            </a:pPr>
            <a:r>
              <a:rPr lang="en-US" altLang="ko-KR" sz="2400" dirty="0"/>
              <a:t>                          </a:t>
            </a:r>
            <a:r>
              <a:rPr lang="ko-KR" altLang="en-US" sz="2400" dirty="0">
                <a:solidFill>
                  <a:schemeClr val="tx1"/>
                </a:solidFill>
              </a:rPr>
              <a:t>내담자를 실존적으로 만나는 과정</a:t>
            </a:r>
            <a:r>
              <a:rPr lang="en-US" altLang="ko-KR" sz="2400" dirty="0">
                <a:solidFill>
                  <a:schemeClr val="tx1"/>
                </a:solidFill>
              </a:rPr>
              <a:t>)</a:t>
            </a:r>
          </a:p>
          <a:p>
            <a:pPr marL="1828800" lvl="4" indent="0">
              <a:lnSpc>
                <a:spcPct val="150000"/>
              </a:lnSpc>
              <a:buNone/>
            </a:pPr>
            <a:endParaRPr lang="en-US" altLang="ko-KR" sz="2000" dirty="0">
              <a:solidFill>
                <a:schemeClr val="tx1"/>
              </a:solidFill>
            </a:endParaRPr>
          </a:p>
          <a:p>
            <a:pPr lvl="3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2000" dirty="0" err="1">
                <a:solidFill>
                  <a:schemeClr val="tx1"/>
                </a:solidFill>
              </a:rPr>
              <a:t>내담자</a:t>
            </a:r>
            <a:r>
              <a:rPr lang="ko-KR" altLang="en-US" sz="2000" dirty="0">
                <a:solidFill>
                  <a:schemeClr val="tx1"/>
                </a:solidFill>
              </a:rPr>
              <a:t> </a:t>
            </a:r>
            <a:r>
              <a:rPr lang="en-US" altLang="ko-KR" sz="2000" dirty="0">
                <a:solidFill>
                  <a:schemeClr val="tx1"/>
                </a:solidFill>
              </a:rPr>
              <a:t>=</a:t>
            </a:r>
            <a:r>
              <a:rPr lang="ko-KR" altLang="en-US" sz="2000" dirty="0">
                <a:solidFill>
                  <a:schemeClr val="tx1"/>
                </a:solidFill>
              </a:rPr>
              <a:t> 그 자신의 경험의 전문가 </a:t>
            </a:r>
            <a:endParaRPr lang="en-US" altLang="ko-KR" sz="2000" dirty="0">
              <a:solidFill>
                <a:schemeClr val="tx1"/>
              </a:solidFill>
            </a:endParaRPr>
          </a:p>
          <a:p>
            <a:pPr lvl="3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2000" dirty="0">
                <a:solidFill>
                  <a:schemeClr val="tx1"/>
                </a:solidFill>
              </a:rPr>
              <a:t>상담자 </a:t>
            </a:r>
            <a:r>
              <a:rPr lang="en-US" altLang="ko-KR" sz="2000" dirty="0">
                <a:solidFill>
                  <a:schemeClr val="tx1"/>
                </a:solidFill>
              </a:rPr>
              <a:t>= </a:t>
            </a:r>
            <a:r>
              <a:rPr lang="ko-KR" altLang="en-US" sz="2000" dirty="0">
                <a:solidFill>
                  <a:schemeClr val="tx1"/>
                </a:solidFill>
              </a:rPr>
              <a:t>인간 행동 및 적응의 일반 원리에 대한 전문가</a:t>
            </a:r>
            <a:r>
              <a:rPr lang="en-US" altLang="ko-KR" sz="2000" dirty="0">
                <a:solidFill>
                  <a:schemeClr val="tx1"/>
                </a:solidFill>
              </a:rPr>
              <a:t> </a:t>
            </a:r>
          </a:p>
          <a:p>
            <a:pPr lvl="3">
              <a:buFont typeface="Wingdings" panose="05000000000000000000" pitchFamily="2" charset="2"/>
              <a:buChar char="§"/>
            </a:pPr>
            <a:endParaRPr lang="en-US" altLang="ko-KR" sz="1600" dirty="0"/>
          </a:p>
          <a:p>
            <a:pPr lvl="3">
              <a:buFont typeface="Wingdings" panose="05000000000000000000" pitchFamily="2" charset="2"/>
              <a:buChar char="§"/>
            </a:pPr>
            <a:endParaRPr lang="en-US" altLang="ko-KR" sz="1600" dirty="0">
              <a:solidFill>
                <a:schemeClr val="tx1"/>
              </a:solidFill>
            </a:endParaRPr>
          </a:p>
          <a:p>
            <a:pPr marL="1371600" lvl="3" indent="0">
              <a:buNone/>
            </a:pPr>
            <a:endParaRPr lang="en-US" altLang="ko-KR" sz="800" dirty="0">
              <a:solidFill>
                <a:schemeClr val="tx1"/>
              </a:solidFill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2A310E21-D39E-487D-964A-53B0D5C24CA2}"/>
              </a:ext>
            </a:extLst>
          </p:cNvPr>
          <p:cNvSpPr txBox="1"/>
          <p:nvPr/>
        </p:nvSpPr>
        <p:spPr>
          <a:xfrm>
            <a:off x="4850091" y="1351377"/>
            <a:ext cx="6099142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sz="3200" dirty="0">
                <a:solidFill>
                  <a:srgbClr val="00B050"/>
                </a:solidFill>
                <a:latin typeface="나눔고딕 ExtraBold" panose="020D0904000000000000" pitchFamily="50" charset="-127"/>
                <a:ea typeface="태 나무" panose="02030603000101010101" pitchFamily="18" charset="-127"/>
              </a:rPr>
              <a:t>  Curiosity</a:t>
            </a:r>
            <a:endParaRPr lang="ko-KR" altLang="en-US" sz="3200" dirty="0">
              <a:solidFill>
                <a:srgbClr val="00B050"/>
              </a:solidFill>
              <a:ea typeface="태 나무" panose="02030603000101010101" pitchFamily="18" charset="-127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43F9F9E7-A181-4A60-A4F1-21C5D5905704}"/>
              </a:ext>
            </a:extLst>
          </p:cNvPr>
          <p:cNvSpPr txBox="1"/>
          <p:nvPr/>
        </p:nvSpPr>
        <p:spPr>
          <a:xfrm>
            <a:off x="5773917" y="1882621"/>
            <a:ext cx="6099142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sz="3200" dirty="0">
                <a:solidFill>
                  <a:srgbClr val="00B050"/>
                </a:solidFill>
                <a:latin typeface="나눔고딕 ExtraBold" panose="020D0904000000000000" pitchFamily="50" charset="-127"/>
                <a:ea typeface="태 나무" panose="02030603000101010101" pitchFamily="18" charset="-127"/>
              </a:rPr>
              <a:t>Compassion</a:t>
            </a:r>
            <a:endParaRPr lang="ko-KR" altLang="en-US" sz="3200" dirty="0">
              <a:solidFill>
                <a:srgbClr val="00B050"/>
              </a:solidFill>
              <a:ea typeface="태 나무" panose="02030603000101010101" pitchFamily="18" charset="-127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xmlns="" id="{DE83C378-B632-4E96-811B-7476E36F2C00}"/>
              </a:ext>
            </a:extLst>
          </p:cNvPr>
          <p:cNvSpPr txBox="1"/>
          <p:nvPr/>
        </p:nvSpPr>
        <p:spPr>
          <a:xfrm>
            <a:off x="6529629" y="2467396"/>
            <a:ext cx="1902538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en-US" altLang="ko-KR" sz="3200" dirty="0">
                <a:solidFill>
                  <a:srgbClr val="00B050"/>
                </a:solidFill>
                <a:latin typeface="나눔고딕 ExtraBold" panose="020D0904000000000000" pitchFamily="50" charset="-127"/>
                <a:ea typeface="태 나무" panose="02030603000101010101" pitchFamily="18" charset="-127"/>
              </a:rPr>
              <a:t>Echo </a:t>
            </a:r>
          </a:p>
          <a:p>
            <a:pPr marL="0" indent="0">
              <a:buNone/>
            </a:pPr>
            <a:r>
              <a:rPr lang="en-US" altLang="ko-KR" sz="3200" dirty="0">
                <a:solidFill>
                  <a:srgbClr val="00B050"/>
                </a:solidFill>
                <a:latin typeface="맑은 고딕" panose="020B0503020000020004" pitchFamily="50" charset="-127"/>
                <a:ea typeface="태 나무" panose="02030603000101010101" pitchFamily="18" charset="-127"/>
              </a:rPr>
              <a:t> </a:t>
            </a:r>
            <a:endParaRPr lang="ko-KR" altLang="en-US" sz="3200" dirty="0">
              <a:solidFill>
                <a:srgbClr val="00B050"/>
              </a:solidFill>
              <a:ea typeface="태 나무" panose="02030603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6237936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4" grpId="0"/>
      <p:bldP spid="1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F8F7D18A-D1DF-4FFB-85AE-2B9C18631991}"/>
              </a:ext>
            </a:extLst>
          </p:cNvPr>
          <p:cNvSpPr txBox="1"/>
          <p:nvPr/>
        </p:nvSpPr>
        <p:spPr>
          <a:xfrm>
            <a:off x="238026" y="168531"/>
            <a:ext cx="5238945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ko-KR" altLang="en-US" sz="3200" dirty="0">
                <a:solidFill>
                  <a:srgbClr val="002060"/>
                </a:solidFill>
                <a:latin typeface="HY헤드라인M" pitchFamily="18" charset="-127"/>
                <a:ea typeface="HY헤드라인M" pitchFamily="18" charset="-127"/>
              </a:rPr>
              <a:t>상담 사례개념화의 이해</a:t>
            </a:r>
            <a:endParaRPr kumimoji="1" lang="ko-KR" altLang="en-US" sz="2800" b="1" dirty="0">
              <a:solidFill>
                <a:srgbClr val="002060"/>
              </a:solidFill>
              <a:latin typeface="+mn-ea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8ED81CF9-4D02-4EA1-98C8-1C8BA2FA0694}"/>
              </a:ext>
            </a:extLst>
          </p:cNvPr>
          <p:cNvSpPr txBox="1">
            <a:spLocks noChangeAspect="1"/>
          </p:cNvSpPr>
          <p:nvPr/>
        </p:nvSpPr>
        <p:spPr>
          <a:xfrm>
            <a:off x="-9425" y="6469648"/>
            <a:ext cx="12191999" cy="375424"/>
          </a:xfrm>
          <a:prstGeom prst="rect">
            <a:avLst/>
          </a:prstGeom>
          <a:solidFill>
            <a:schemeClr val="bg1"/>
          </a:solidFill>
        </p:spPr>
        <p:txBody>
          <a:bodyPr wrap="square" anchor="ctr"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kumimoji="0" lang="en-US" altLang="ko-KR" sz="1200" dirty="0">
                <a:solidFill>
                  <a:srgbClr val="002060"/>
                </a:solidFill>
                <a:latin typeface="Arial Black" panose="020B0A04020102020204" pitchFamily="34" charset="0"/>
                <a:ea typeface="한컴 소망 B" panose="02020603020101020101" pitchFamily="18" charset="-127"/>
              </a:rPr>
              <a:t>                                                                                         [</a:t>
            </a:r>
            <a:r>
              <a:rPr lang="en-US" altLang="ko-KR" sz="1200" dirty="0">
                <a:solidFill>
                  <a:srgbClr val="002060"/>
                </a:solidFill>
                <a:latin typeface="Arial Black" panose="020B0A04020102020204" pitchFamily="34" charset="0"/>
              </a:rPr>
              <a:t>Case Conceptualization]</a:t>
            </a:r>
            <a:r>
              <a:rPr lang="ko-KR" altLang="en-US" sz="1200" dirty="0">
                <a:solidFill>
                  <a:srgbClr val="002060"/>
                </a:solidFill>
                <a:latin typeface="Arial Black" panose="020B0A04020102020204" pitchFamily="34" charset="0"/>
              </a:rPr>
              <a:t>                                                                                   </a:t>
            </a:r>
            <a:r>
              <a:rPr kumimoji="0" lang="ko-KR" altLang="en-US" sz="1400" b="1" dirty="0">
                <a:latin typeface="Franklin Gothic Medium" panose="020B0603020102020204" pitchFamily="34" charset="0"/>
                <a:ea typeface="함초롬바탕" panose="02030504000101010101" pitchFamily="18" charset="-127"/>
                <a:cs typeface="함초롬바탕" panose="02030504000101010101" pitchFamily="18" charset="-127"/>
              </a:rPr>
              <a:t>채 유 경</a:t>
            </a:r>
            <a:r>
              <a:rPr kumimoji="0" lang="ko-KR" altLang="en-US" sz="1400" dirty="0">
                <a:latin typeface="Franklin Gothic Medium" panose="020B0603020102020204" pitchFamily="34" charset="0"/>
                <a:ea typeface="함초롬바탕" panose="02030504000101010101" pitchFamily="18" charset="-127"/>
                <a:cs typeface="함초롬바탕" panose="02030504000101010101" pitchFamily="18" charset="-127"/>
              </a:rPr>
              <a:t>  </a:t>
            </a:r>
            <a:r>
              <a:rPr kumimoji="0" lang="en-US" altLang="ko-KR" sz="1200" dirty="0">
                <a:latin typeface="Franklin Gothic Medium" panose="020B0603020102020204" pitchFamily="34" charset="0"/>
                <a:ea typeface="함초롬바탕" panose="02030504000101010101" pitchFamily="18" charset="-127"/>
                <a:cs typeface="함초롬바탕" panose="02030504000101010101" pitchFamily="18" charset="-127"/>
              </a:rPr>
              <a:t>Ed. D.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C1A4C1D9-D3FF-46E9-93C9-2AF0BECA2F50}"/>
              </a:ext>
            </a:extLst>
          </p:cNvPr>
          <p:cNvSpPr txBox="1"/>
          <p:nvPr/>
        </p:nvSpPr>
        <p:spPr>
          <a:xfrm>
            <a:off x="3051928" y="3293824"/>
            <a:ext cx="232135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ko-KR" altLang="en-US" dirty="0"/>
          </a:p>
        </p:txBody>
      </p:sp>
      <p:pic>
        <p:nvPicPr>
          <p:cNvPr id="1025" name="_x47704960">
            <a:extLst>
              <a:ext uri="{FF2B5EF4-FFF2-40B4-BE49-F238E27FC236}">
                <a16:creationId xmlns:a16="http://schemas.microsoft.com/office/drawing/2014/main" xmlns="" id="{EB97C7C0-479F-4BB3-BA58-3FB13696C8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38026" y="6485537"/>
            <a:ext cx="2228848" cy="3690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직사각형 7">
            <a:extLst>
              <a:ext uri="{FF2B5EF4-FFF2-40B4-BE49-F238E27FC236}">
                <a16:creationId xmlns:a16="http://schemas.microsoft.com/office/drawing/2014/main" xmlns="" id="{98136891-9C25-4031-92B6-94BB89698084}"/>
              </a:ext>
            </a:extLst>
          </p:cNvPr>
          <p:cNvSpPr/>
          <p:nvPr/>
        </p:nvSpPr>
        <p:spPr>
          <a:xfrm>
            <a:off x="0" y="6469648"/>
            <a:ext cx="12182574" cy="4571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3" name="직선 연결선 12">
            <a:extLst>
              <a:ext uri="{FF2B5EF4-FFF2-40B4-BE49-F238E27FC236}">
                <a16:creationId xmlns:a16="http://schemas.microsoft.com/office/drawing/2014/main" xmlns="" id="{13E6FC30-7B75-4A76-894D-5545DFA870FE}"/>
              </a:ext>
            </a:extLst>
          </p:cNvPr>
          <p:cNvCxnSpPr/>
          <p:nvPr/>
        </p:nvCxnSpPr>
        <p:spPr>
          <a:xfrm>
            <a:off x="329938" y="820132"/>
            <a:ext cx="5147033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직선 연결선 15">
            <a:extLst>
              <a:ext uri="{FF2B5EF4-FFF2-40B4-BE49-F238E27FC236}">
                <a16:creationId xmlns:a16="http://schemas.microsoft.com/office/drawing/2014/main" xmlns="" id="{9E09519B-662A-4186-9C21-80A6C925F085}"/>
              </a:ext>
            </a:extLst>
          </p:cNvPr>
          <p:cNvCxnSpPr/>
          <p:nvPr/>
        </p:nvCxnSpPr>
        <p:spPr>
          <a:xfrm>
            <a:off x="482338" y="753306"/>
            <a:ext cx="5147033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F6BC2DA2-D96D-4394-BAF4-495815B43D89}"/>
              </a:ext>
            </a:extLst>
          </p:cNvPr>
          <p:cNvSpPr txBox="1"/>
          <p:nvPr/>
        </p:nvSpPr>
        <p:spPr>
          <a:xfrm>
            <a:off x="1146928" y="1114159"/>
            <a:ext cx="10294071" cy="23895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 algn="just" fontAlgn="base">
              <a:lnSpc>
                <a:spcPct val="160000"/>
              </a:lnSpc>
              <a:buFont typeface="Wingdings" panose="05000000000000000000" pitchFamily="2" charset="2"/>
              <a:buChar char="Ø"/>
            </a:pPr>
            <a:r>
              <a:rPr lang="ko-KR" altLang="en-US" sz="2400" kern="0" dirty="0">
                <a:solidFill>
                  <a:srgbClr val="000000"/>
                </a:solidFill>
                <a:latin typeface="+mj-ea"/>
                <a:ea typeface="+mj-ea"/>
              </a:rPr>
              <a:t>사례개념화 과정은 </a:t>
            </a:r>
            <a:endParaRPr lang="en-US" altLang="ko-KR" sz="800" kern="0" dirty="0">
              <a:solidFill>
                <a:srgbClr val="000000"/>
              </a:solidFill>
              <a:latin typeface="+mj-ea"/>
              <a:ea typeface="+mj-ea"/>
            </a:endParaRPr>
          </a:p>
          <a:p>
            <a:pPr algn="just" fontAlgn="base">
              <a:lnSpc>
                <a:spcPct val="160000"/>
              </a:lnSpc>
            </a:pPr>
            <a:r>
              <a:rPr lang="en-US" altLang="ko-KR" sz="2400" kern="0" dirty="0">
                <a:solidFill>
                  <a:srgbClr val="000000"/>
                </a:solidFill>
                <a:latin typeface="+mj-ea"/>
                <a:ea typeface="+mj-ea"/>
              </a:rPr>
              <a:t>    </a:t>
            </a:r>
            <a:r>
              <a:rPr lang="ko-KR" altLang="en-US" sz="2400" kern="0" dirty="0">
                <a:solidFill>
                  <a:srgbClr val="000000"/>
                </a:solidFill>
                <a:latin typeface="+mj-ea"/>
                <a:ea typeface="+mj-ea"/>
              </a:rPr>
              <a:t>관련된 질문을 통해 상담자로 하여금 </a:t>
            </a:r>
            <a:endParaRPr lang="en-US" altLang="ko-KR" sz="2400" kern="0" dirty="0">
              <a:solidFill>
                <a:srgbClr val="000000"/>
              </a:solidFill>
              <a:latin typeface="+mj-ea"/>
              <a:ea typeface="+mj-ea"/>
            </a:endParaRPr>
          </a:p>
          <a:p>
            <a:pPr algn="just" fontAlgn="base">
              <a:lnSpc>
                <a:spcPct val="160000"/>
              </a:lnSpc>
            </a:pPr>
            <a:r>
              <a:rPr lang="en-US" altLang="ko-KR" sz="2400" kern="0" dirty="0">
                <a:solidFill>
                  <a:srgbClr val="000000"/>
                </a:solidFill>
                <a:latin typeface="+mj-ea"/>
                <a:ea typeface="+mj-ea"/>
              </a:rPr>
              <a:t>    </a:t>
            </a:r>
            <a:r>
              <a:rPr lang="ko-KR" altLang="en-US" sz="2400" kern="0" dirty="0" err="1">
                <a:solidFill>
                  <a:srgbClr val="FF0000"/>
                </a:solidFill>
                <a:latin typeface="+mj-ea"/>
                <a:ea typeface="+mj-ea"/>
              </a:rPr>
              <a:t>과학자로서의</a:t>
            </a:r>
            <a:r>
              <a:rPr lang="ko-KR" altLang="en-US" sz="2400" kern="0" dirty="0">
                <a:solidFill>
                  <a:srgbClr val="FF0000"/>
                </a:solidFill>
                <a:latin typeface="+mj-ea"/>
                <a:ea typeface="+mj-ea"/>
              </a:rPr>
              <a:t> 상담자 모델을 </a:t>
            </a:r>
            <a:r>
              <a:rPr lang="ko-KR" altLang="en-US" sz="2400" kern="0" dirty="0">
                <a:solidFill>
                  <a:srgbClr val="000000"/>
                </a:solidFill>
                <a:latin typeface="+mj-ea"/>
                <a:ea typeface="+mj-ea"/>
              </a:rPr>
              <a:t>전개해 나갈 수 있도록 도와준다</a:t>
            </a:r>
            <a:r>
              <a:rPr lang="en-US" altLang="ko-KR" sz="2400" kern="0" dirty="0">
                <a:solidFill>
                  <a:srgbClr val="000000"/>
                </a:solidFill>
                <a:latin typeface="한양신명조"/>
              </a:rPr>
              <a:t>  </a:t>
            </a:r>
          </a:p>
          <a:p>
            <a:pPr algn="just" fontAlgn="base">
              <a:lnSpc>
                <a:spcPct val="160000"/>
              </a:lnSpc>
            </a:pPr>
            <a:r>
              <a:rPr lang="en-US" altLang="ko-KR" sz="2400" kern="0" dirty="0">
                <a:solidFill>
                  <a:srgbClr val="000000"/>
                </a:solidFill>
                <a:latin typeface="한양신명조"/>
              </a:rPr>
              <a:t>      (Needleman, 1999) </a:t>
            </a:r>
            <a:endParaRPr lang="ko-KR" altLang="en-US" sz="2400" kern="0" dirty="0">
              <a:solidFill>
                <a:srgbClr val="000000"/>
              </a:solidFill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1CEA0E93-3922-431E-8ABD-E64BC9A71466}"/>
              </a:ext>
            </a:extLst>
          </p:cNvPr>
          <p:cNvSpPr txBox="1"/>
          <p:nvPr/>
        </p:nvSpPr>
        <p:spPr>
          <a:xfrm>
            <a:off x="786353" y="3947922"/>
            <a:ext cx="10600442" cy="223695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1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sz="2400" dirty="0">
                <a:solidFill>
                  <a:schemeClr val="tx1"/>
                </a:solidFill>
                <a:latin typeface="+mj-ea"/>
                <a:ea typeface="+mj-ea"/>
              </a:rPr>
              <a:t>사례개념화 </a:t>
            </a:r>
            <a:r>
              <a:rPr lang="en-US" altLang="ko-KR" sz="2400" dirty="0">
                <a:solidFill>
                  <a:schemeClr val="tx1"/>
                </a:solidFill>
                <a:latin typeface="+mj-ea"/>
                <a:ea typeface="+mj-ea"/>
              </a:rPr>
              <a:t>=</a:t>
            </a:r>
            <a:r>
              <a:rPr lang="en-US" altLang="ko-KR" sz="2000" dirty="0">
                <a:solidFill>
                  <a:schemeClr val="tx1"/>
                </a:solidFill>
                <a:latin typeface="+mj-ea"/>
                <a:ea typeface="+mj-ea"/>
              </a:rPr>
              <a:t> </a:t>
            </a:r>
            <a:r>
              <a:rPr lang="ko-KR" altLang="en-US" sz="2400" dirty="0">
                <a:solidFill>
                  <a:srgbClr val="0066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내담자의 세부적인 경험에</a:t>
            </a:r>
            <a:r>
              <a:rPr lang="en-US" altLang="ko-KR" sz="2400" dirty="0">
                <a:solidFill>
                  <a:srgbClr val="0066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 </a:t>
            </a:r>
            <a:r>
              <a:rPr lang="ko-KR" altLang="en-US" sz="2400" dirty="0">
                <a:solidFill>
                  <a:srgbClr val="0066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일반 지식을 적용</a:t>
            </a:r>
            <a:endParaRPr lang="en-US" altLang="ko-KR" sz="2400" dirty="0">
              <a:solidFill>
                <a:srgbClr val="0066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  <a:ea typeface="+mj-ea"/>
            </a:endParaRPr>
          </a:p>
          <a:p>
            <a:pPr marL="1371600" lvl="3" indent="0">
              <a:lnSpc>
                <a:spcPct val="150000"/>
              </a:lnSpc>
              <a:buNone/>
            </a:pPr>
            <a:r>
              <a:rPr lang="ko-KR" altLang="en-US" sz="2400" dirty="0">
                <a:solidFill>
                  <a:srgbClr val="0066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           상담과정을 계획하고 </a:t>
            </a:r>
            <a:endParaRPr lang="en-US" altLang="ko-KR" sz="2400" dirty="0">
              <a:solidFill>
                <a:srgbClr val="0066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  <a:ea typeface="+mj-ea"/>
            </a:endParaRPr>
          </a:p>
          <a:p>
            <a:pPr marL="1371600" lvl="3" indent="0">
              <a:lnSpc>
                <a:spcPct val="150000"/>
              </a:lnSpc>
              <a:buNone/>
            </a:pPr>
            <a:r>
              <a:rPr lang="en-US" altLang="ko-KR" sz="2400" dirty="0">
                <a:solidFill>
                  <a:srgbClr val="0066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           </a:t>
            </a:r>
            <a:r>
              <a:rPr lang="ko-KR" altLang="en-US" sz="2400" dirty="0">
                <a:solidFill>
                  <a:srgbClr val="0066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끊임없이 검토하고</a:t>
            </a:r>
            <a:r>
              <a:rPr lang="en-US" altLang="ko-KR" sz="2400" dirty="0">
                <a:solidFill>
                  <a:srgbClr val="0066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, </a:t>
            </a:r>
            <a:r>
              <a:rPr lang="ko-KR" altLang="en-US" sz="2400" dirty="0">
                <a:solidFill>
                  <a:srgbClr val="0066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수정해 나가는 과정</a:t>
            </a:r>
            <a:r>
              <a:rPr lang="en-US" altLang="ko-KR" sz="2400" dirty="0">
                <a:solidFill>
                  <a:srgbClr val="0066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 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ko-KR" altLang="en-US" sz="2400" dirty="0">
                <a:solidFill>
                  <a:schemeClr val="tx1"/>
                </a:solidFill>
                <a:latin typeface="+mj-ea"/>
                <a:ea typeface="+mj-ea"/>
              </a:rPr>
              <a:t>                  </a:t>
            </a:r>
            <a:r>
              <a:rPr lang="en-US" altLang="ko-KR" sz="2400" dirty="0">
                <a:solidFill>
                  <a:schemeClr val="tx1"/>
                </a:solidFill>
                <a:latin typeface="+mj-ea"/>
                <a:ea typeface="+mj-ea"/>
              </a:rPr>
              <a:t>=&gt; </a:t>
            </a:r>
            <a:r>
              <a:rPr lang="ko-KR" altLang="en-US" sz="2400" dirty="0">
                <a:solidFill>
                  <a:schemeClr val="tx1"/>
                </a:solidFill>
                <a:latin typeface="+mj-ea"/>
                <a:ea typeface="+mj-ea"/>
              </a:rPr>
              <a:t>상담자와 내담자의 상호 협력 필요</a:t>
            </a:r>
            <a:r>
              <a:rPr lang="en-US" altLang="ko-KR" sz="2400" dirty="0">
                <a:solidFill>
                  <a:schemeClr val="tx1"/>
                </a:solidFill>
                <a:latin typeface="+mj-ea"/>
                <a:ea typeface="+mj-ea"/>
              </a:rPr>
              <a:t> </a:t>
            </a:r>
            <a:r>
              <a:rPr lang="en-US" altLang="ko-KR" sz="1800" dirty="0">
                <a:solidFill>
                  <a:schemeClr val="tx1"/>
                </a:solidFill>
                <a:latin typeface="+mj-ea"/>
                <a:ea typeface="+mj-ea"/>
              </a:rPr>
              <a:t>(Roemer &amp; </a:t>
            </a:r>
            <a:r>
              <a:rPr lang="en-US" altLang="ko-KR" sz="1800" dirty="0" err="1">
                <a:solidFill>
                  <a:schemeClr val="tx1"/>
                </a:solidFill>
                <a:latin typeface="+mj-ea"/>
                <a:ea typeface="+mj-ea"/>
              </a:rPr>
              <a:t>Orsillo</a:t>
            </a:r>
            <a:r>
              <a:rPr lang="en-US" altLang="ko-KR" sz="1800" dirty="0">
                <a:solidFill>
                  <a:schemeClr val="tx1"/>
                </a:solidFill>
                <a:latin typeface="+mj-ea"/>
                <a:ea typeface="+mj-ea"/>
              </a:rPr>
              <a:t>, 2009). </a:t>
            </a:r>
          </a:p>
        </p:txBody>
      </p:sp>
    </p:spTree>
    <p:extLst>
      <p:ext uri="{BB962C8B-B14F-4D97-AF65-F5344CB8AC3E}">
        <p14:creationId xmlns:p14="http://schemas.microsoft.com/office/powerpoint/2010/main" xmlns="" val="24842821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F8F7D18A-D1DF-4FFB-85AE-2B9C18631991}"/>
              </a:ext>
            </a:extLst>
          </p:cNvPr>
          <p:cNvSpPr txBox="1"/>
          <p:nvPr/>
        </p:nvSpPr>
        <p:spPr>
          <a:xfrm>
            <a:off x="238026" y="168531"/>
            <a:ext cx="5238945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ko-KR" altLang="en-US" sz="3200" dirty="0">
                <a:solidFill>
                  <a:srgbClr val="002060"/>
                </a:solidFill>
                <a:latin typeface="HY헤드라인M" pitchFamily="18" charset="-127"/>
                <a:ea typeface="HY헤드라인M" pitchFamily="18" charset="-127"/>
              </a:rPr>
              <a:t>상담 사례개념화의 기능</a:t>
            </a:r>
            <a:endParaRPr kumimoji="1" lang="ko-KR" altLang="en-US" sz="2800" b="1" dirty="0">
              <a:solidFill>
                <a:srgbClr val="002060"/>
              </a:solidFill>
              <a:latin typeface="+mn-ea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8ED81CF9-4D02-4EA1-98C8-1C8BA2FA0694}"/>
              </a:ext>
            </a:extLst>
          </p:cNvPr>
          <p:cNvSpPr txBox="1">
            <a:spLocks noChangeAspect="1"/>
          </p:cNvSpPr>
          <p:nvPr/>
        </p:nvSpPr>
        <p:spPr>
          <a:xfrm>
            <a:off x="-9425" y="6469648"/>
            <a:ext cx="12191999" cy="375424"/>
          </a:xfrm>
          <a:prstGeom prst="rect">
            <a:avLst/>
          </a:prstGeom>
          <a:solidFill>
            <a:schemeClr val="bg1"/>
          </a:solidFill>
        </p:spPr>
        <p:txBody>
          <a:bodyPr wrap="square" anchor="ctr"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kumimoji="0" lang="en-US" altLang="ko-KR" sz="1200" dirty="0">
                <a:solidFill>
                  <a:srgbClr val="002060"/>
                </a:solidFill>
                <a:latin typeface="Arial Black" panose="020B0A04020102020204" pitchFamily="34" charset="0"/>
                <a:ea typeface="한컴 소망 B" panose="02020603020101020101" pitchFamily="18" charset="-127"/>
              </a:rPr>
              <a:t>                                                                                         [</a:t>
            </a:r>
            <a:r>
              <a:rPr lang="en-US" altLang="ko-KR" sz="1200" dirty="0">
                <a:solidFill>
                  <a:srgbClr val="002060"/>
                </a:solidFill>
                <a:latin typeface="Arial Black" panose="020B0A04020102020204" pitchFamily="34" charset="0"/>
              </a:rPr>
              <a:t>Case Conceptualization]</a:t>
            </a:r>
            <a:r>
              <a:rPr lang="ko-KR" altLang="en-US" sz="1200" dirty="0">
                <a:solidFill>
                  <a:srgbClr val="002060"/>
                </a:solidFill>
                <a:latin typeface="Arial Black" panose="020B0A04020102020204" pitchFamily="34" charset="0"/>
              </a:rPr>
              <a:t>                                                                                   </a:t>
            </a:r>
            <a:r>
              <a:rPr kumimoji="0" lang="ko-KR" altLang="en-US" sz="1400" b="1" dirty="0">
                <a:latin typeface="Franklin Gothic Medium" panose="020B0603020102020204" pitchFamily="34" charset="0"/>
                <a:ea typeface="함초롬바탕" panose="02030504000101010101" pitchFamily="18" charset="-127"/>
                <a:cs typeface="함초롬바탕" panose="02030504000101010101" pitchFamily="18" charset="-127"/>
              </a:rPr>
              <a:t>채 유 경</a:t>
            </a:r>
            <a:r>
              <a:rPr kumimoji="0" lang="ko-KR" altLang="en-US" sz="1400" dirty="0">
                <a:latin typeface="Franklin Gothic Medium" panose="020B0603020102020204" pitchFamily="34" charset="0"/>
                <a:ea typeface="함초롬바탕" panose="02030504000101010101" pitchFamily="18" charset="-127"/>
                <a:cs typeface="함초롬바탕" panose="02030504000101010101" pitchFamily="18" charset="-127"/>
              </a:rPr>
              <a:t>  </a:t>
            </a:r>
            <a:r>
              <a:rPr kumimoji="0" lang="en-US" altLang="ko-KR" sz="1200" dirty="0">
                <a:latin typeface="Franklin Gothic Medium" panose="020B0603020102020204" pitchFamily="34" charset="0"/>
                <a:ea typeface="함초롬바탕" panose="02030504000101010101" pitchFamily="18" charset="-127"/>
                <a:cs typeface="함초롬바탕" panose="02030504000101010101" pitchFamily="18" charset="-127"/>
              </a:rPr>
              <a:t>Ed. D.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C1A4C1D9-D3FF-46E9-93C9-2AF0BECA2F50}"/>
              </a:ext>
            </a:extLst>
          </p:cNvPr>
          <p:cNvSpPr txBox="1"/>
          <p:nvPr/>
        </p:nvSpPr>
        <p:spPr>
          <a:xfrm>
            <a:off x="3051928" y="3293824"/>
            <a:ext cx="232135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ko-KR" altLang="en-US" dirty="0"/>
          </a:p>
        </p:txBody>
      </p:sp>
      <p:pic>
        <p:nvPicPr>
          <p:cNvPr id="1025" name="_x47704960">
            <a:extLst>
              <a:ext uri="{FF2B5EF4-FFF2-40B4-BE49-F238E27FC236}">
                <a16:creationId xmlns:a16="http://schemas.microsoft.com/office/drawing/2014/main" xmlns="" id="{EB97C7C0-479F-4BB3-BA58-3FB13696C8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38026" y="6485537"/>
            <a:ext cx="2228848" cy="3690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직사각형 7">
            <a:extLst>
              <a:ext uri="{FF2B5EF4-FFF2-40B4-BE49-F238E27FC236}">
                <a16:creationId xmlns:a16="http://schemas.microsoft.com/office/drawing/2014/main" xmlns="" id="{98136891-9C25-4031-92B6-94BB89698084}"/>
              </a:ext>
            </a:extLst>
          </p:cNvPr>
          <p:cNvSpPr/>
          <p:nvPr/>
        </p:nvSpPr>
        <p:spPr>
          <a:xfrm>
            <a:off x="0" y="6469648"/>
            <a:ext cx="12182574" cy="4571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3" name="직선 연결선 12">
            <a:extLst>
              <a:ext uri="{FF2B5EF4-FFF2-40B4-BE49-F238E27FC236}">
                <a16:creationId xmlns:a16="http://schemas.microsoft.com/office/drawing/2014/main" xmlns="" id="{13E6FC30-7B75-4A76-894D-5545DFA870FE}"/>
              </a:ext>
            </a:extLst>
          </p:cNvPr>
          <p:cNvCxnSpPr/>
          <p:nvPr/>
        </p:nvCxnSpPr>
        <p:spPr>
          <a:xfrm>
            <a:off x="329938" y="820132"/>
            <a:ext cx="5147033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직선 연결선 15">
            <a:extLst>
              <a:ext uri="{FF2B5EF4-FFF2-40B4-BE49-F238E27FC236}">
                <a16:creationId xmlns:a16="http://schemas.microsoft.com/office/drawing/2014/main" xmlns="" id="{9E09519B-662A-4186-9C21-80A6C925F085}"/>
              </a:ext>
            </a:extLst>
          </p:cNvPr>
          <p:cNvCxnSpPr/>
          <p:nvPr/>
        </p:nvCxnSpPr>
        <p:spPr>
          <a:xfrm>
            <a:off x="482338" y="753306"/>
            <a:ext cx="5147033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내용 개체 틀 2">
            <a:extLst>
              <a:ext uri="{FF2B5EF4-FFF2-40B4-BE49-F238E27FC236}">
                <a16:creationId xmlns:a16="http://schemas.microsoft.com/office/drawing/2014/main" xmlns="" id="{86C145BB-2AB2-403C-83D2-C5A910FD1C14}"/>
              </a:ext>
            </a:extLst>
          </p:cNvPr>
          <p:cNvSpPr txBox="1">
            <a:spLocks/>
          </p:cNvSpPr>
          <p:nvPr/>
        </p:nvSpPr>
        <p:spPr>
          <a:xfrm>
            <a:off x="650221" y="1215878"/>
            <a:ext cx="11086149" cy="500066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457200" rtl="0" eaLnBrk="1" latinLnBrk="1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1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1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1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1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1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1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1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1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2000" dirty="0">
                <a:latin typeface="+mj-ea"/>
                <a:ea typeface="+mj-ea"/>
              </a:rPr>
              <a:t>Persons(1989) : </a:t>
            </a:r>
            <a:r>
              <a:rPr lang="ko-KR" altLang="en-US" sz="24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사례개념화는 치료과정을 안내하는 나침반</a:t>
            </a:r>
            <a:endParaRPr lang="en-US" altLang="ko-KR" sz="24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  <a:ea typeface="+mj-ea"/>
            </a:endParaRPr>
          </a:p>
          <a:p>
            <a:pPr marL="400050" lvl="1" indent="0">
              <a:buNone/>
            </a:pPr>
            <a:r>
              <a:rPr lang="en-US" altLang="ko-KR" sz="1800" dirty="0" smtClean="0">
                <a:latin typeface="+mj-ea"/>
                <a:ea typeface="+mj-ea"/>
              </a:rPr>
              <a:t/>
            </a:r>
            <a:br>
              <a:rPr lang="en-US" altLang="ko-KR" sz="1800" dirty="0" smtClean="0">
                <a:latin typeface="+mj-ea"/>
                <a:ea typeface="+mj-ea"/>
              </a:rPr>
            </a:br>
            <a:r>
              <a:rPr lang="en-US" altLang="ko-KR" sz="1800" dirty="0" smtClean="0">
                <a:latin typeface="휴먼명조" panose="02010504000101010101" pitchFamily="2" charset="-127"/>
                <a:ea typeface="휴먼명조" panose="02010504000101010101" pitchFamily="2" charset="-127"/>
                <a:cs typeface="함초롬바탕" panose="02030504000101010101" pitchFamily="18" charset="-127"/>
              </a:rPr>
              <a:t>“</a:t>
            </a:r>
            <a:r>
              <a:rPr lang="ko-KR" altLang="en-US" sz="1800" dirty="0">
                <a:latin typeface="휴먼명조" panose="02010504000101010101" pitchFamily="2" charset="-127"/>
                <a:ea typeface="휴먼명조" panose="02010504000101010101" pitchFamily="2" charset="-127"/>
                <a:cs typeface="함초롬바탕" panose="02030504000101010101" pitchFamily="18" charset="-127"/>
              </a:rPr>
              <a:t>치료자가 사례 개념화 없이 치료를 수행해 나가는 것은 </a:t>
            </a:r>
            <a:endParaRPr lang="en-US" altLang="ko-KR" sz="1800" dirty="0">
              <a:latin typeface="휴먼명조" panose="02010504000101010101" pitchFamily="2" charset="-127"/>
              <a:ea typeface="휴먼명조" panose="02010504000101010101" pitchFamily="2" charset="-127"/>
              <a:cs typeface="함초롬바탕" panose="02030504000101010101" pitchFamily="18" charset="-127"/>
            </a:endParaRPr>
          </a:p>
          <a:p>
            <a:pPr marL="400050" lvl="1" indent="0">
              <a:buNone/>
            </a:pPr>
            <a:r>
              <a:rPr lang="en-US" altLang="ko-KR" sz="1800" dirty="0">
                <a:latin typeface="휴먼명조" panose="02010504000101010101" pitchFamily="2" charset="-127"/>
                <a:ea typeface="휴먼명조" panose="02010504000101010101" pitchFamily="2" charset="-127"/>
                <a:cs typeface="함초롬바탕" panose="02030504000101010101" pitchFamily="18" charset="-127"/>
              </a:rPr>
              <a:t>  </a:t>
            </a:r>
            <a:r>
              <a:rPr lang="ko-KR" altLang="en-US" sz="1800" dirty="0">
                <a:latin typeface="휴먼명조" panose="02010504000101010101" pitchFamily="2" charset="-127"/>
                <a:ea typeface="휴먼명조" panose="02010504000101010101" pitchFamily="2" charset="-127"/>
                <a:cs typeface="함초롬바탕" panose="02030504000101010101" pitchFamily="18" charset="-127"/>
              </a:rPr>
              <a:t>마치 설계도 없이 집을 짓는 것과 같다</a:t>
            </a:r>
            <a:r>
              <a:rPr lang="en-US" altLang="ko-KR" sz="1800" dirty="0">
                <a:latin typeface="휴먼명조" panose="02010504000101010101" pitchFamily="2" charset="-127"/>
                <a:ea typeface="휴먼명조" panose="02010504000101010101" pitchFamily="2" charset="-127"/>
                <a:cs typeface="함초롬바탕" panose="02030504000101010101" pitchFamily="18" charset="-127"/>
              </a:rPr>
              <a:t>. </a:t>
            </a:r>
          </a:p>
          <a:p>
            <a:pPr marL="400050" lvl="1" indent="0">
              <a:buNone/>
            </a:pPr>
            <a:r>
              <a:rPr lang="en-US" altLang="ko-KR" sz="1800" dirty="0">
                <a:latin typeface="휴먼명조" panose="02010504000101010101" pitchFamily="2" charset="-127"/>
                <a:ea typeface="휴먼명조" panose="02010504000101010101" pitchFamily="2" charset="-127"/>
                <a:cs typeface="함초롬바탕" panose="02030504000101010101" pitchFamily="18" charset="-127"/>
              </a:rPr>
              <a:t>  </a:t>
            </a:r>
            <a:r>
              <a:rPr lang="ko-KR" altLang="en-US" sz="1800" dirty="0">
                <a:latin typeface="휴먼명조" panose="02010504000101010101" pitchFamily="2" charset="-127"/>
                <a:ea typeface="휴먼명조" panose="02010504000101010101" pitchFamily="2" charset="-127"/>
                <a:cs typeface="함초롬바탕" panose="02030504000101010101" pitchFamily="18" charset="-127"/>
              </a:rPr>
              <a:t>치료에 대한 청사진 없이 치료를 </a:t>
            </a:r>
            <a:r>
              <a:rPr lang="ko-KR" altLang="en-US" sz="1800" dirty="0" smtClean="0">
                <a:latin typeface="휴먼명조" panose="02010504000101010101" pitchFamily="2" charset="-127"/>
                <a:ea typeface="휴먼명조" panose="02010504000101010101" pitchFamily="2" charset="-127"/>
                <a:cs typeface="함초롬바탕" panose="02030504000101010101" pitchFamily="18" charset="-127"/>
              </a:rPr>
              <a:t>해나간다면 </a:t>
            </a:r>
            <a:endParaRPr lang="en-US" altLang="ko-KR" sz="1800" dirty="0">
              <a:latin typeface="휴먼명조" panose="02010504000101010101" pitchFamily="2" charset="-127"/>
              <a:ea typeface="휴먼명조" panose="02010504000101010101" pitchFamily="2" charset="-127"/>
              <a:cs typeface="함초롬바탕" panose="02030504000101010101" pitchFamily="18" charset="-127"/>
            </a:endParaRPr>
          </a:p>
          <a:p>
            <a:pPr marL="400050" lvl="1" indent="0">
              <a:buNone/>
            </a:pPr>
            <a:r>
              <a:rPr lang="en-US" altLang="ko-KR" sz="1800" dirty="0">
                <a:latin typeface="휴먼명조" panose="02010504000101010101" pitchFamily="2" charset="-127"/>
                <a:ea typeface="휴먼명조" panose="02010504000101010101" pitchFamily="2" charset="-127"/>
                <a:cs typeface="함초롬바탕" panose="02030504000101010101" pitchFamily="18" charset="-127"/>
              </a:rPr>
              <a:t>  </a:t>
            </a:r>
            <a:r>
              <a:rPr lang="ko-KR" altLang="en-US" sz="1800" dirty="0">
                <a:latin typeface="휴먼명조" panose="02010504000101010101" pitchFamily="2" charset="-127"/>
                <a:ea typeface="휴먼명조" panose="02010504000101010101" pitchFamily="2" charset="-127"/>
                <a:cs typeface="함초롬바탕" panose="02030504000101010101" pitchFamily="18" charset="-127"/>
              </a:rPr>
              <a:t>주먹구구식으로 치료를 </a:t>
            </a:r>
            <a:r>
              <a:rPr lang="ko-KR" altLang="en-US" sz="1800" dirty="0" smtClean="0">
                <a:latin typeface="휴먼명조" panose="02010504000101010101" pitchFamily="2" charset="-127"/>
                <a:ea typeface="휴먼명조" panose="02010504000101010101" pitchFamily="2" charset="-127"/>
                <a:cs typeface="함초롬바탕" panose="02030504000101010101" pitchFamily="18" charset="-127"/>
              </a:rPr>
              <a:t>해나갈 </a:t>
            </a:r>
            <a:r>
              <a:rPr lang="ko-KR" altLang="en-US" sz="1800" dirty="0">
                <a:latin typeface="휴먼명조" panose="02010504000101010101" pitchFamily="2" charset="-127"/>
                <a:ea typeface="휴먼명조" panose="02010504000101010101" pitchFamily="2" charset="-127"/>
                <a:cs typeface="함초롬바탕" panose="02030504000101010101" pitchFamily="18" charset="-127"/>
              </a:rPr>
              <a:t>수밖에 없을 것이며</a:t>
            </a:r>
            <a:r>
              <a:rPr lang="en-US" altLang="ko-KR" sz="1800" dirty="0">
                <a:latin typeface="휴먼명조" panose="02010504000101010101" pitchFamily="2" charset="-127"/>
                <a:ea typeface="휴먼명조" panose="02010504000101010101" pitchFamily="2" charset="-127"/>
                <a:cs typeface="함초롬바탕" panose="02030504000101010101" pitchFamily="18" charset="-127"/>
              </a:rPr>
              <a:t>, </a:t>
            </a:r>
          </a:p>
          <a:p>
            <a:pPr marL="400050" lvl="1" indent="0">
              <a:buNone/>
            </a:pPr>
            <a:r>
              <a:rPr lang="en-US" altLang="ko-KR" sz="1800" dirty="0">
                <a:latin typeface="휴먼명조" panose="02010504000101010101" pitchFamily="2" charset="-127"/>
                <a:ea typeface="휴먼명조" panose="02010504000101010101" pitchFamily="2" charset="-127"/>
                <a:cs typeface="함초롬바탕" panose="02030504000101010101" pitchFamily="18" charset="-127"/>
              </a:rPr>
              <a:t>  </a:t>
            </a:r>
            <a:r>
              <a:rPr lang="ko-KR" altLang="en-US" sz="1800" dirty="0">
                <a:latin typeface="휴먼명조" panose="02010504000101010101" pitchFamily="2" charset="-127"/>
                <a:ea typeface="휴먼명조" panose="02010504000101010101" pitchFamily="2" charset="-127"/>
                <a:cs typeface="함초롬바탕" panose="02030504000101010101" pitchFamily="18" charset="-127"/>
              </a:rPr>
              <a:t>설령 치료가 잘 되었다고 해도 </a:t>
            </a:r>
            <a:endParaRPr lang="en-US" altLang="ko-KR" sz="1800" dirty="0">
              <a:latin typeface="휴먼명조" panose="02010504000101010101" pitchFamily="2" charset="-127"/>
              <a:ea typeface="휴먼명조" panose="02010504000101010101" pitchFamily="2" charset="-127"/>
              <a:cs typeface="함초롬바탕" panose="02030504000101010101" pitchFamily="18" charset="-127"/>
            </a:endParaRPr>
          </a:p>
          <a:p>
            <a:pPr marL="400050" lvl="1" indent="0">
              <a:buNone/>
            </a:pPr>
            <a:r>
              <a:rPr lang="en-US" altLang="ko-KR" sz="1800" dirty="0">
                <a:latin typeface="휴먼명조" panose="02010504000101010101" pitchFamily="2" charset="-127"/>
                <a:ea typeface="휴먼명조" panose="02010504000101010101" pitchFamily="2" charset="-127"/>
                <a:cs typeface="함초롬바탕" panose="02030504000101010101" pitchFamily="18" charset="-127"/>
              </a:rPr>
              <a:t>  </a:t>
            </a:r>
            <a:r>
              <a:rPr lang="ko-KR" altLang="en-US" sz="1800" dirty="0">
                <a:latin typeface="휴먼명조" panose="02010504000101010101" pitchFamily="2" charset="-127"/>
                <a:ea typeface="휴먼명조" panose="02010504000101010101" pitchFamily="2" charset="-127"/>
                <a:cs typeface="함초롬바탕" panose="02030504000101010101" pitchFamily="18" charset="-127"/>
              </a:rPr>
              <a:t>치료 효과를 가져 온 요인들을 </a:t>
            </a:r>
            <a:r>
              <a:rPr lang="ko-KR" altLang="en-US" sz="1800" dirty="0" smtClean="0">
                <a:latin typeface="휴먼명조" panose="02010504000101010101" pitchFamily="2" charset="-127"/>
                <a:ea typeface="휴먼명조" panose="02010504000101010101" pitchFamily="2" charset="-127"/>
                <a:cs typeface="함초롬바탕" panose="02030504000101010101" pitchFamily="18" charset="-127"/>
              </a:rPr>
              <a:t>밝혀내기 </a:t>
            </a:r>
            <a:r>
              <a:rPr lang="ko-KR" altLang="en-US" sz="1800" dirty="0">
                <a:latin typeface="휴먼명조" panose="02010504000101010101" pitchFamily="2" charset="-127"/>
                <a:ea typeface="휴먼명조" panose="02010504000101010101" pitchFamily="2" charset="-127"/>
                <a:cs typeface="함초롬바탕" panose="02030504000101010101" pitchFamily="18" charset="-127"/>
              </a:rPr>
              <a:t>어려울 것이다</a:t>
            </a:r>
            <a:r>
              <a:rPr lang="en-US" altLang="ko-KR" sz="1800" dirty="0">
                <a:latin typeface="휴먼명조" panose="02010504000101010101" pitchFamily="2" charset="-127"/>
                <a:ea typeface="휴먼명조" panose="02010504000101010101" pitchFamily="2" charset="-127"/>
                <a:cs typeface="함초롬바탕" panose="02030504000101010101" pitchFamily="18" charset="-127"/>
              </a:rPr>
              <a:t>.”</a:t>
            </a:r>
          </a:p>
          <a:p>
            <a:pPr marL="1543050" lvl="3" indent="-285750">
              <a:buFont typeface="Arial" panose="020B0604020202020204" pitchFamily="34" charset="0"/>
              <a:buChar char="•"/>
            </a:pPr>
            <a:endParaRPr lang="en-US" altLang="ko-KR" sz="800" dirty="0">
              <a:latin typeface="휴먼명조" panose="02010504000101010101" pitchFamily="2" charset="-127"/>
              <a:ea typeface="휴먼명조" panose="02010504000101010101" pitchFamily="2" charset="-127"/>
              <a:cs typeface="함초롬바탕" panose="02030504000101010101" pitchFamily="18" charset="-127"/>
            </a:endParaRPr>
          </a:p>
          <a:p>
            <a:pPr lvl="2">
              <a:buFont typeface="Arial" panose="020B0604020202020204" pitchFamily="34" charset="0"/>
              <a:buChar char="•"/>
            </a:pPr>
            <a:r>
              <a:rPr lang="ko-KR" altLang="en-US" sz="2000" dirty="0"/>
              <a:t>주요 역할 </a:t>
            </a:r>
            <a:r>
              <a:rPr lang="en-US" altLang="ko-KR" sz="2000" dirty="0"/>
              <a:t>: </a:t>
            </a:r>
            <a:r>
              <a:rPr lang="ko-KR" altLang="en-US" sz="2000" dirty="0">
                <a:solidFill>
                  <a:srgbClr val="FF5353"/>
                </a:solidFill>
              </a:rPr>
              <a:t>치료 계획을 수립</a:t>
            </a:r>
            <a:endParaRPr lang="en-US" altLang="ko-KR" sz="2000" dirty="0">
              <a:solidFill>
                <a:srgbClr val="FF5353"/>
              </a:solidFill>
            </a:endParaRPr>
          </a:p>
          <a:p>
            <a:pPr lvl="2">
              <a:buFont typeface="Arial" panose="020B0604020202020204" pitchFamily="34" charset="0"/>
              <a:buChar char="•"/>
            </a:pPr>
            <a:r>
              <a:rPr lang="ko-KR" altLang="en-US" sz="2000" dirty="0"/>
              <a:t>치료 계획은 </a:t>
            </a:r>
            <a:r>
              <a:rPr lang="en-US" altLang="ko-KR" sz="2000" dirty="0"/>
              <a:t> </a:t>
            </a:r>
            <a:r>
              <a:rPr lang="ko-KR" altLang="en-US" sz="2000" dirty="0"/>
              <a:t>다양한 문제들의 기저에 있는 </a:t>
            </a:r>
            <a:r>
              <a:rPr lang="ko-KR" altLang="en-US" sz="2000" dirty="0">
                <a:solidFill>
                  <a:srgbClr val="FF5353"/>
                </a:solidFill>
              </a:rPr>
              <a:t>핵심 기제에 대한 가설에 </a:t>
            </a:r>
            <a:r>
              <a:rPr lang="ko-KR" altLang="en-US" sz="2000" dirty="0"/>
              <a:t>기초한다</a:t>
            </a:r>
            <a:r>
              <a:rPr lang="en-US" altLang="ko-KR" sz="2000" dirty="0"/>
              <a:t>.  </a:t>
            </a:r>
          </a:p>
          <a:p>
            <a:pPr lvl="2">
              <a:buFont typeface="Arial" panose="020B0604020202020204" pitchFamily="34" charset="0"/>
              <a:buChar char="•"/>
            </a:pPr>
            <a:r>
              <a:rPr lang="ko-KR" altLang="en-US" sz="2000" dirty="0"/>
              <a:t>사례개념화는 적절한 시점에서 끊임없이 내담자에게 전달하여 확인하고 </a:t>
            </a:r>
            <a:endParaRPr lang="en-US" altLang="ko-KR" sz="2000" dirty="0"/>
          </a:p>
          <a:p>
            <a:pPr marL="857250" lvl="2" indent="0">
              <a:buNone/>
            </a:pPr>
            <a:r>
              <a:rPr lang="en-US" altLang="ko-KR" sz="2000" dirty="0"/>
              <a:t>    </a:t>
            </a:r>
            <a:r>
              <a:rPr lang="ko-KR" altLang="en-US" sz="2000" dirty="0">
                <a:solidFill>
                  <a:srgbClr val="FF5353"/>
                </a:solidFill>
              </a:rPr>
              <a:t>함께 공유할 </a:t>
            </a:r>
            <a:r>
              <a:rPr lang="ko-KR" altLang="en-US" sz="2000" dirty="0"/>
              <a:t>필요가 있다</a:t>
            </a:r>
            <a:r>
              <a:rPr lang="en-US" altLang="ko-KR" sz="2000" dirty="0"/>
              <a:t>.</a:t>
            </a:r>
            <a:r>
              <a:rPr lang="ko-KR" altLang="en-US" sz="2000" dirty="0"/>
              <a:t> </a:t>
            </a:r>
            <a:endParaRPr lang="en-US" altLang="ko-KR" sz="2000" dirty="0">
              <a:latin typeface="휴먼명조" panose="02010504000101010101" pitchFamily="2" charset="-127"/>
              <a:ea typeface="휴먼명조" panose="02010504000101010101" pitchFamily="2" charset="-127"/>
            </a:endParaRPr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xmlns="" id="{3B14564A-FBDA-4A81-AC33-3EE4AF85AACC}"/>
              </a:ext>
            </a:extLst>
          </p:cNvPr>
          <p:cNvSpPr/>
          <p:nvPr/>
        </p:nvSpPr>
        <p:spPr>
          <a:xfrm>
            <a:off x="5373278" y="3293824"/>
            <a:ext cx="5621520" cy="49283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ko-KR" altLang="en-US" sz="2000" dirty="0">
                <a:solidFill>
                  <a:schemeClr val="accent1">
                    <a:lumMod val="75000"/>
                  </a:schemeClr>
                </a:solidFill>
              </a:rPr>
              <a:t>내담자의 중요한 문제를 인식하지 못하고 상담</a:t>
            </a:r>
            <a:endParaRPr lang="en-US" altLang="ko-KR" sz="2000" dirty="0">
              <a:solidFill>
                <a:schemeClr val="accent1">
                  <a:lumMod val="75000"/>
                </a:schemeClr>
              </a:solidFill>
            </a:endParaRPr>
          </a:p>
          <a:p>
            <a:pPr algn="ctr">
              <a:lnSpc>
                <a:spcPct val="150000"/>
              </a:lnSpc>
            </a:pPr>
            <a:endParaRPr lang="en-US" altLang="ko-KR" sz="2000" dirty="0">
              <a:solidFill>
                <a:schemeClr val="accent1">
                  <a:lumMod val="75000"/>
                </a:schemeClr>
              </a:solidFill>
            </a:endParaRPr>
          </a:p>
          <a:p>
            <a:pPr algn="ctr">
              <a:lnSpc>
                <a:spcPct val="150000"/>
              </a:lnSpc>
            </a:pPr>
            <a:r>
              <a:rPr lang="ko-KR" altLang="en-US" sz="2000" dirty="0">
                <a:solidFill>
                  <a:schemeClr val="accent1">
                    <a:lumMod val="75000"/>
                  </a:schemeClr>
                </a:solidFill>
              </a:rPr>
              <a:t>표면적 문제만 다루다 상담이 끝나버릴 수 있음</a:t>
            </a:r>
            <a:r>
              <a:rPr lang="en-US" altLang="ko-KR" sz="2000" dirty="0">
                <a:solidFill>
                  <a:schemeClr val="accent1">
                    <a:lumMod val="75000"/>
                  </a:schemeClr>
                </a:solidFill>
              </a:rPr>
              <a:t>.</a:t>
            </a:r>
          </a:p>
          <a:p>
            <a:pPr algn="ctr">
              <a:lnSpc>
                <a:spcPct val="150000"/>
              </a:lnSpc>
            </a:pPr>
            <a:endParaRPr lang="en-US" altLang="ko-KR" sz="2000" dirty="0">
              <a:solidFill>
                <a:schemeClr val="accent1">
                  <a:lumMod val="75000"/>
                </a:schemeClr>
              </a:solidFill>
            </a:endParaRPr>
          </a:p>
          <a:p>
            <a:pPr algn="ctr"/>
            <a:endParaRPr lang="ko-KR" altLang="en-US" sz="2400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550771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F8F7D18A-D1DF-4FFB-85AE-2B9C18631991}"/>
              </a:ext>
            </a:extLst>
          </p:cNvPr>
          <p:cNvSpPr txBox="1"/>
          <p:nvPr/>
        </p:nvSpPr>
        <p:spPr>
          <a:xfrm>
            <a:off x="238026" y="168531"/>
            <a:ext cx="5238945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ko-KR" altLang="en-US" sz="3200" dirty="0">
                <a:solidFill>
                  <a:srgbClr val="002060"/>
                </a:solidFill>
                <a:latin typeface="HY헤드라인M" pitchFamily="18" charset="-127"/>
                <a:ea typeface="HY헤드라인M" pitchFamily="18" charset="-127"/>
              </a:rPr>
              <a:t>상담 사례개념화의 요소</a:t>
            </a:r>
            <a:endParaRPr kumimoji="1" lang="ko-KR" altLang="en-US" sz="2800" b="1" dirty="0">
              <a:solidFill>
                <a:srgbClr val="002060"/>
              </a:solidFill>
              <a:latin typeface="+mn-ea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8ED81CF9-4D02-4EA1-98C8-1C8BA2FA0694}"/>
              </a:ext>
            </a:extLst>
          </p:cNvPr>
          <p:cNvSpPr txBox="1">
            <a:spLocks noChangeAspect="1"/>
          </p:cNvSpPr>
          <p:nvPr/>
        </p:nvSpPr>
        <p:spPr>
          <a:xfrm>
            <a:off x="-9425" y="6469648"/>
            <a:ext cx="12191999" cy="375424"/>
          </a:xfrm>
          <a:prstGeom prst="rect">
            <a:avLst/>
          </a:prstGeom>
          <a:solidFill>
            <a:schemeClr val="bg1"/>
          </a:solidFill>
        </p:spPr>
        <p:txBody>
          <a:bodyPr wrap="square" anchor="ctr"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kumimoji="0" lang="en-US" altLang="ko-KR" sz="1200" dirty="0">
                <a:solidFill>
                  <a:srgbClr val="002060"/>
                </a:solidFill>
                <a:latin typeface="Arial Black" panose="020B0A04020102020204" pitchFamily="34" charset="0"/>
                <a:ea typeface="한컴 소망 B" panose="02020603020101020101" pitchFamily="18" charset="-127"/>
              </a:rPr>
              <a:t>                                                                                         [</a:t>
            </a:r>
            <a:r>
              <a:rPr lang="en-US" altLang="ko-KR" sz="1200" dirty="0">
                <a:solidFill>
                  <a:srgbClr val="002060"/>
                </a:solidFill>
                <a:latin typeface="Arial Black" panose="020B0A04020102020204" pitchFamily="34" charset="0"/>
              </a:rPr>
              <a:t>Case Conceptualization]</a:t>
            </a:r>
            <a:r>
              <a:rPr lang="ko-KR" altLang="en-US" sz="1200" dirty="0">
                <a:solidFill>
                  <a:srgbClr val="002060"/>
                </a:solidFill>
                <a:latin typeface="Arial Black" panose="020B0A04020102020204" pitchFamily="34" charset="0"/>
              </a:rPr>
              <a:t>                                                                                   </a:t>
            </a:r>
            <a:r>
              <a:rPr kumimoji="0" lang="ko-KR" altLang="en-US" sz="1400" b="1" dirty="0">
                <a:latin typeface="Franklin Gothic Medium" panose="020B0603020102020204" pitchFamily="34" charset="0"/>
                <a:ea typeface="함초롬바탕" panose="02030504000101010101" pitchFamily="18" charset="-127"/>
                <a:cs typeface="함초롬바탕" panose="02030504000101010101" pitchFamily="18" charset="-127"/>
              </a:rPr>
              <a:t>채 유 경</a:t>
            </a:r>
            <a:r>
              <a:rPr kumimoji="0" lang="ko-KR" altLang="en-US" sz="1400" dirty="0">
                <a:latin typeface="Franklin Gothic Medium" panose="020B0603020102020204" pitchFamily="34" charset="0"/>
                <a:ea typeface="함초롬바탕" panose="02030504000101010101" pitchFamily="18" charset="-127"/>
                <a:cs typeface="함초롬바탕" panose="02030504000101010101" pitchFamily="18" charset="-127"/>
              </a:rPr>
              <a:t>  </a:t>
            </a:r>
            <a:r>
              <a:rPr kumimoji="0" lang="en-US" altLang="ko-KR" sz="1200" dirty="0">
                <a:latin typeface="Franklin Gothic Medium" panose="020B0603020102020204" pitchFamily="34" charset="0"/>
                <a:ea typeface="함초롬바탕" panose="02030504000101010101" pitchFamily="18" charset="-127"/>
                <a:cs typeface="함초롬바탕" panose="02030504000101010101" pitchFamily="18" charset="-127"/>
              </a:rPr>
              <a:t>Ed. D.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C1A4C1D9-D3FF-46E9-93C9-2AF0BECA2F50}"/>
              </a:ext>
            </a:extLst>
          </p:cNvPr>
          <p:cNvSpPr txBox="1"/>
          <p:nvPr/>
        </p:nvSpPr>
        <p:spPr>
          <a:xfrm>
            <a:off x="3504414" y="3223264"/>
            <a:ext cx="232135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ko-KR" altLang="en-US" dirty="0"/>
          </a:p>
        </p:txBody>
      </p:sp>
      <p:pic>
        <p:nvPicPr>
          <p:cNvPr id="1025" name="_x47704960">
            <a:extLst>
              <a:ext uri="{FF2B5EF4-FFF2-40B4-BE49-F238E27FC236}">
                <a16:creationId xmlns:a16="http://schemas.microsoft.com/office/drawing/2014/main" xmlns="" id="{EB97C7C0-479F-4BB3-BA58-3FB13696C8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38026" y="6485537"/>
            <a:ext cx="2228848" cy="3690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직사각형 7">
            <a:extLst>
              <a:ext uri="{FF2B5EF4-FFF2-40B4-BE49-F238E27FC236}">
                <a16:creationId xmlns:a16="http://schemas.microsoft.com/office/drawing/2014/main" xmlns="" id="{98136891-9C25-4031-92B6-94BB89698084}"/>
              </a:ext>
            </a:extLst>
          </p:cNvPr>
          <p:cNvSpPr/>
          <p:nvPr/>
        </p:nvSpPr>
        <p:spPr>
          <a:xfrm>
            <a:off x="0" y="6469648"/>
            <a:ext cx="12182574" cy="4571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3" name="직선 연결선 12">
            <a:extLst>
              <a:ext uri="{FF2B5EF4-FFF2-40B4-BE49-F238E27FC236}">
                <a16:creationId xmlns:a16="http://schemas.microsoft.com/office/drawing/2014/main" xmlns="" id="{13E6FC30-7B75-4A76-894D-5545DFA870FE}"/>
              </a:ext>
            </a:extLst>
          </p:cNvPr>
          <p:cNvCxnSpPr/>
          <p:nvPr/>
        </p:nvCxnSpPr>
        <p:spPr>
          <a:xfrm>
            <a:off x="329938" y="820132"/>
            <a:ext cx="5147033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직선 연결선 15">
            <a:extLst>
              <a:ext uri="{FF2B5EF4-FFF2-40B4-BE49-F238E27FC236}">
                <a16:creationId xmlns:a16="http://schemas.microsoft.com/office/drawing/2014/main" xmlns="" id="{9E09519B-662A-4186-9C21-80A6C925F085}"/>
              </a:ext>
            </a:extLst>
          </p:cNvPr>
          <p:cNvCxnSpPr/>
          <p:nvPr/>
        </p:nvCxnSpPr>
        <p:spPr>
          <a:xfrm>
            <a:off x="482338" y="753306"/>
            <a:ext cx="5147033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2BC66443-BCA8-451B-A2C3-6AF3595796A1}"/>
              </a:ext>
            </a:extLst>
          </p:cNvPr>
          <p:cNvSpPr txBox="1"/>
          <p:nvPr/>
        </p:nvSpPr>
        <p:spPr>
          <a:xfrm>
            <a:off x="3570402" y="2911970"/>
            <a:ext cx="232135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ko-KR" altLang="en-US" dirty="0"/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xmlns="" id="{F669E9A1-A811-4E24-ADCE-18FE3751DDDF}"/>
              </a:ext>
            </a:extLst>
          </p:cNvPr>
          <p:cNvSpPr/>
          <p:nvPr/>
        </p:nvSpPr>
        <p:spPr>
          <a:xfrm>
            <a:off x="4145857" y="1231745"/>
            <a:ext cx="230063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dirty="0">
                <a:solidFill>
                  <a:srgbClr val="FF0000"/>
                </a:solidFill>
              </a:rPr>
              <a:t>“</a:t>
            </a:r>
            <a:r>
              <a:rPr lang="en-US" altLang="ko-KR" sz="2800" dirty="0">
                <a:solidFill>
                  <a:srgbClr val="FF0000"/>
                </a:solidFill>
              </a:rPr>
              <a:t>What </a:t>
            </a:r>
            <a:r>
              <a:rPr lang="en-US" altLang="ko-KR" dirty="0">
                <a:solidFill>
                  <a:srgbClr val="FF0000"/>
                </a:solidFill>
              </a:rPr>
              <a:t>happened?”</a:t>
            </a:r>
            <a:endParaRPr lang="ko-KR" altLang="en-US" dirty="0">
              <a:solidFill>
                <a:srgbClr val="FF0000"/>
              </a:solidFill>
            </a:endParaRP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xmlns="" id="{8B29570A-C1AA-4725-B2EF-648C5836AC19}"/>
              </a:ext>
            </a:extLst>
          </p:cNvPr>
          <p:cNvSpPr/>
          <p:nvPr/>
        </p:nvSpPr>
        <p:spPr>
          <a:xfrm>
            <a:off x="706340" y="1157644"/>
            <a:ext cx="3198376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ko-KR" altLang="en-US" dirty="0"/>
              <a:t>문제가 무엇인지</a:t>
            </a:r>
            <a:r>
              <a:rPr lang="en-US" altLang="ko-KR" dirty="0"/>
              <a:t>, 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ko-KR" altLang="en-US" dirty="0"/>
              <a:t>촉발 요인</a:t>
            </a:r>
            <a:endParaRPr lang="en-US" altLang="ko-KR" dirty="0"/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ko-KR" altLang="en-US" dirty="0"/>
              <a:t>어느 정도의 심도인지</a:t>
            </a:r>
            <a:r>
              <a:rPr lang="en-US" altLang="ko-KR" dirty="0"/>
              <a:t>, 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ko-KR" altLang="en-US" dirty="0"/>
              <a:t>무엇이 문제를 촉발했는지 </a:t>
            </a:r>
            <a:endParaRPr lang="en-US" altLang="ko-KR" dirty="0"/>
          </a:p>
          <a:p>
            <a:r>
              <a:rPr lang="en-US" altLang="ko-KR" dirty="0"/>
              <a:t>=&gt;</a:t>
            </a:r>
            <a:r>
              <a:rPr lang="ko-KR" altLang="en-US" dirty="0"/>
              <a:t>증상에 대한 현상적 이해</a:t>
            </a:r>
            <a:endParaRPr lang="en-US" altLang="ko-KR" dirty="0"/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ko-KR" altLang="en-US" dirty="0"/>
              <a:t>내담자의 발달적 역사</a:t>
            </a:r>
          </a:p>
        </p:txBody>
      </p:sp>
      <p:sp>
        <p:nvSpPr>
          <p:cNvPr id="21" name="직사각형 20">
            <a:extLst>
              <a:ext uri="{FF2B5EF4-FFF2-40B4-BE49-F238E27FC236}">
                <a16:creationId xmlns:a16="http://schemas.microsoft.com/office/drawing/2014/main" xmlns="" id="{D7724F9B-FB4D-48CE-9411-FBAAEC29C130}"/>
              </a:ext>
            </a:extLst>
          </p:cNvPr>
          <p:cNvSpPr/>
          <p:nvPr/>
        </p:nvSpPr>
        <p:spPr>
          <a:xfrm>
            <a:off x="3326213" y="4068975"/>
            <a:ext cx="291836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dirty="0">
                <a:solidFill>
                  <a:srgbClr val="FF0000"/>
                </a:solidFill>
              </a:rPr>
              <a:t>“</a:t>
            </a:r>
            <a:r>
              <a:rPr lang="en-US" altLang="ko-KR" sz="2800" dirty="0">
                <a:solidFill>
                  <a:srgbClr val="FF0000"/>
                </a:solidFill>
              </a:rPr>
              <a:t>Why</a:t>
            </a:r>
            <a:r>
              <a:rPr lang="en-US" altLang="ko-KR" dirty="0">
                <a:solidFill>
                  <a:srgbClr val="FF0000"/>
                </a:solidFill>
              </a:rPr>
              <a:t> did it happen?"</a:t>
            </a:r>
            <a:endParaRPr lang="ko-KR" altLang="en-US" dirty="0">
              <a:solidFill>
                <a:srgbClr val="FF0000"/>
              </a:solidFill>
            </a:endParaRPr>
          </a:p>
        </p:txBody>
      </p:sp>
      <p:sp>
        <p:nvSpPr>
          <p:cNvPr id="22" name="직사각형 21">
            <a:extLst>
              <a:ext uri="{FF2B5EF4-FFF2-40B4-BE49-F238E27FC236}">
                <a16:creationId xmlns:a16="http://schemas.microsoft.com/office/drawing/2014/main" xmlns="" id="{FD47553B-8072-4B80-9E07-01D4A1498792}"/>
              </a:ext>
            </a:extLst>
          </p:cNvPr>
          <p:cNvSpPr/>
          <p:nvPr/>
        </p:nvSpPr>
        <p:spPr>
          <a:xfrm>
            <a:off x="847070" y="4119753"/>
            <a:ext cx="3524682" cy="20539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ko-KR" altLang="en-US" dirty="0"/>
              <a:t>문제의 기원</a:t>
            </a:r>
            <a:endParaRPr lang="en-US" altLang="ko-KR" dirty="0"/>
          </a:p>
          <a:p>
            <a:pPr marL="285750" indent="-28575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ko-KR" altLang="en-US" dirty="0"/>
              <a:t>자기에 대한 개념</a:t>
            </a:r>
            <a:endParaRPr lang="en-US" altLang="ko-KR" dirty="0"/>
          </a:p>
          <a:p>
            <a:pPr marL="285750" indent="-28575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ko-KR" altLang="en-US" dirty="0"/>
              <a:t>대인관계 패턴</a:t>
            </a:r>
            <a:endParaRPr lang="en-US" altLang="ko-KR" dirty="0"/>
          </a:p>
          <a:p>
            <a:pPr marL="285750" indent="-28575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ko-KR" altLang="en-US" dirty="0"/>
              <a:t>정서적 특성 및 패턴</a:t>
            </a:r>
            <a:endParaRPr lang="en-US" altLang="ko-KR" dirty="0"/>
          </a:p>
          <a:p>
            <a:pPr marL="285750" indent="-28575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ko-KR" altLang="en-US" dirty="0"/>
              <a:t>문제에 기여하는 성격적 특성</a:t>
            </a:r>
            <a:endParaRPr lang="en-US" altLang="ko-KR" dirty="0"/>
          </a:p>
          <a:p>
            <a:pPr marL="285750" indent="-28575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ko-KR" altLang="en-US" dirty="0"/>
              <a:t>대처전략</a:t>
            </a:r>
            <a:r>
              <a:rPr lang="en-US" altLang="ko-KR" dirty="0"/>
              <a:t>(</a:t>
            </a:r>
            <a:r>
              <a:rPr lang="ko-KR" altLang="en-US" dirty="0"/>
              <a:t>방어기제</a:t>
            </a:r>
            <a:r>
              <a:rPr lang="en-US" altLang="ko-KR" dirty="0"/>
              <a:t>)</a:t>
            </a:r>
          </a:p>
        </p:txBody>
      </p:sp>
      <p:sp>
        <p:nvSpPr>
          <p:cNvPr id="23" name="직사각형 22">
            <a:extLst>
              <a:ext uri="{FF2B5EF4-FFF2-40B4-BE49-F238E27FC236}">
                <a16:creationId xmlns:a16="http://schemas.microsoft.com/office/drawing/2014/main" xmlns="" id="{033E3114-55A1-4C59-A8F4-94F478287D76}"/>
              </a:ext>
            </a:extLst>
          </p:cNvPr>
          <p:cNvSpPr/>
          <p:nvPr/>
        </p:nvSpPr>
        <p:spPr>
          <a:xfrm>
            <a:off x="7763548" y="1372068"/>
            <a:ext cx="186031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dirty="0">
                <a:solidFill>
                  <a:srgbClr val="FF0000"/>
                </a:solidFill>
              </a:rPr>
              <a:t>“</a:t>
            </a:r>
            <a:r>
              <a:rPr lang="en-US" altLang="ko-KR" sz="2800" dirty="0">
                <a:solidFill>
                  <a:srgbClr val="FF0000"/>
                </a:solidFill>
              </a:rPr>
              <a:t>How </a:t>
            </a:r>
            <a:r>
              <a:rPr lang="en-US" altLang="ko-KR" dirty="0">
                <a:solidFill>
                  <a:srgbClr val="FF0000"/>
                </a:solidFill>
              </a:rPr>
              <a:t>to best ?”</a:t>
            </a:r>
            <a:endParaRPr lang="ko-KR" altLang="en-US" dirty="0">
              <a:solidFill>
                <a:srgbClr val="FF0000"/>
              </a:solidFill>
            </a:endParaRPr>
          </a:p>
        </p:txBody>
      </p:sp>
      <p:sp>
        <p:nvSpPr>
          <p:cNvPr id="24" name="직사각형 23">
            <a:extLst>
              <a:ext uri="{FF2B5EF4-FFF2-40B4-BE49-F238E27FC236}">
                <a16:creationId xmlns:a16="http://schemas.microsoft.com/office/drawing/2014/main" xmlns="" id="{FB1E8FA1-2A0C-43EC-AAB8-83B16AB14E33}"/>
              </a:ext>
            </a:extLst>
          </p:cNvPr>
          <p:cNvSpPr/>
          <p:nvPr/>
        </p:nvSpPr>
        <p:spPr>
          <a:xfrm>
            <a:off x="9159772" y="2034807"/>
            <a:ext cx="294537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dirty="0"/>
              <a:t>내담자의 강점 및 자원</a:t>
            </a:r>
            <a:endParaRPr lang="en-US" altLang="ko-KR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dirty="0"/>
              <a:t>사회적 지지</a:t>
            </a:r>
            <a:endParaRPr lang="en-US" altLang="ko-KR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dirty="0"/>
              <a:t>상담계획</a:t>
            </a:r>
            <a:endParaRPr lang="en-US" altLang="ko-KR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dirty="0"/>
              <a:t>상담목표</a:t>
            </a:r>
            <a:r>
              <a:rPr lang="en-US" altLang="ko-KR" dirty="0"/>
              <a:t>, </a:t>
            </a:r>
            <a:r>
              <a:rPr lang="ko-KR" altLang="en-US" dirty="0"/>
              <a:t>전략</a:t>
            </a:r>
            <a:endParaRPr lang="en-US" altLang="ko-KR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dirty="0"/>
              <a:t>목표달성에의 장애물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xmlns="" id="{FA007012-1D76-41DF-AD92-5BEC02355A3C}"/>
              </a:ext>
            </a:extLst>
          </p:cNvPr>
          <p:cNvSpPr txBox="1"/>
          <p:nvPr/>
        </p:nvSpPr>
        <p:spPr>
          <a:xfrm>
            <a:off x="8434181" y="5989047"/>
            <a:ext cx="294537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altLang="ko-KR" sz="1800" b="1" dirty="0">
                <a:solidFill>
                  <a:schemeClr val="tx1"/>
                </a:solidFill>
                <a:latin typeface="+mn-ea"/>
              </a:rPr>
              <a:t>Sperry &amp; Sperry</a:t>
            </a:r>
            <a:r>
              <a:rPr lang="en-US" altLang="ko-KR" dirty="0">
                <a:solidFill>
                  <a:schemeClr val="tx1"/>
                </a:solidFill>
                <a:latin typeface="+mn-ea"/>
              </a:rPr>
              <a:t>(2012)</a:t>
            </a:r>
          </a:p>
        </p:txBody>
      </p:sp>
      <p:sp>
        <p:nvSpPr>
          <p:cNvPr id="26" name="타원 25">
            <a:extLst>
              <a:ext uri="{FF2B5EF4-FFF2-40B4-BE49-F238E27FC236}">
                <a16:creationId xmlns:a16="http://schemas.microsoft.com/office/drawing/2014/main" xmlns="" id="{1930195E-03BF-4E4A-9114-FF17C8F243C1}"/>
              </a:ext>
            </a:extLst>
          </p:cNvPr>
          <p:cNvSpPr/>
          <p:nvPr/>
        </p:nvSpPr>
        <p:spPr>
          <a:xfrm>
            <a:off x="4089766" y="1615737"/>
            <a:ext cx="4348480" cy="4342480"/>
          </a:xfrm>
          <a:prstGeom prst="ellipse">
            <a:avLst/>
          </a:prstGeom>
          <a:noFill/>
          <a:ln w="28575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/>
          </a:p>
        </p:txBody>
      </p:sp>
      <p:sp>
        <p:nvSpPr>
          <p:cNvPr id="27" name="자유형: 도형 26">
            <a:extLst>
              <a:ext uri="{FF2B5EF4-FFF2-40B4-BE49-F238E27FC236}">
                <a16:creationId xmlns:a16="http://schemas.microsoft.com/office/drawing/2014/main" xmlns="" id="{E5A1B7E0-DCD5-48D3-9798-F2305598BE36}"/>
              </a:ext>
            </a:extLst>
          </p:cNvPr>
          <p:cNvSpPr/>
          <p:nvPr/>
        </p:nvSpPr>
        <p:spPr>
          <a:xfrm>
            <a:off x="4115090" y="1646472"/>
            <a:ext cx="4350829" cy="4350829"/>
          </a:xfrm>
          <a:custGeom>
            <a:avLst/>
            <a:gdLst/>
            <a:ahLst/>
            <a:cxnLst/>
            <a:rect l="0" t="0" r="0" b="0"/>
            <a:pathLst>
              <a:path>
                <a:moveTo>
                  <a:pt x="3023901" y="172292"/>
                </a:moveTo>
                <a:arcTo wR="2175414" hR="2175414" stAng="17577398" swAng="1963252"/>
              </a:path>
            </a:pathLst>
          </a:custGeom>
          <a:noFill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1">
            <a:schemeClr val="accent2">
              <a:hueOff val="0"/>
              <a:satOff val="0"/>
              <a:lumOff val="0"/>
              <a:alphaOff val="0"/>
            </a:schemeClr>
          </a:lnRef>
          <a:fillRef idx="0">
            <a:scrgbClr r="0" g="0" b="0"/>
          </a:fillRef>
          <a:effectRef idx="0">
            <a:schemeClr val="accent2"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28" name="자유형: 도형 27">
            <a:extLst>
              <a:ext uri="{FF2B5EF4-FFF2-40B4-BE49-F238E27FC236}">
                <a16:creationId xmlns:a16="http://schemas.microsoft.com/office/drawing/2014/main" xmlns="" id="{B5B33BAF-C7FF-4F16-BA5A-425E0A67217A}"/>
              </a:ext>
            </a:extLst>
          </p:cNvPr>
          <p:cNvSpPr/>
          <p:nvPr/>
        </p:nvSpPr>
        <p:spPr>
          <a:xfrm>
            <a:off x="4115090" y="1646472"/>
            <a:ext cx="4350829" cy="4350829"/>
          </a:xfrm>
          <a:custGeom>
            <a:avLst/>
            <a:gdLst/>
            <a:ahLst/>
            <a:cxnLst/>
            <a:rect l="0" t="0" r="0" b="0"/>
            <a:pathLst>
              <a:path>
                <a:moveTo>
                  <a:pt x="4347824" y="2061116"/>
                </a:moveTo>
                <a:arcTo wR="2175414" hR="2175414" stAng="21419295" swAng="2197620"/>
              </a:path>
            </a:pathLst>
          </a:custGeom>
          <a:noFill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1">
            <a:schemeClr val="accent3">
              <a:hueOff val="0"/>
              <a:satOff val="0"/>
              <a:lumOff val="0"/>
              <a:alphaOff val="0"/>
            </a:schemeClr>
          </a:lnRef>
          <a:fillRef idx="0">
            <a:scrgbClr r="0" g="0" b="0"/>
          </a:fillRef>
          <a:effectRef idx="0">
            <a:schemeClr val="accent3"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29" name="자유형: 도형 28">
            <a:extLst>
              <a:ext uri="{FF2B5EF4-FFF2-40B4-BE49-F238E27FC236}">
                <a16:creationId xmlns:a16="http://schemas.microsoft.com/office/drawing/2014/main" xmlns="" id="{631E913F-C3D6-434D-BDBB-7BA12CBB1793}"/>
              </a:ext>
            </a:extLst>
          </p:cNvPr>
          <p:cNvSpPr/>
          <p:nvPr/>
        </p:nvSpPr>
        <p:spPr>
          <a:xfrm>
            <a:off x="4115090" y="1646472"/>
            <a:ext cx="4350829" cy="4350829"/>
          </a:xfrm>
          <a:custGeom>
            <a:avLst/>
            <a:gdLst/>
            <a:ahLst/>
            <a:cxnLst/>
            <a:rect l="0" t="0" r="0" b="0"/>
            <a:pathLst>
              <a:path>
                <a:moveTo>
                  <a:pt x="2608470" y="4307290"/>
                </a:moveTo>
                <a:arcTo wR="2175414" hR="2175414" stAng="4711052" swAng="1377896"/>
              </a:path>
            </a:pathLst>
          </a:custGeom>
          <a:noFill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1">
            <a:schemeClr val="accent4">
              <a:hueOff val="0"/>
              <a:satOff val="0"/>
              <a:lumOff val="0"/>
              <a:alphaOff val="0"/>
            </a:schemeClr>
          </a:lnRef>
          <a:fillRef idx="0">
            <a:scrgbClr r="0" g="0" b="0"/>
          </a:fillRef>
          <a:effectRef idx="0">
            <a:schemeClr val="accent4"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30" name="자유형: 도형 29">
            <a:extLst>
              <a:ext uri="{FF2B5EF4-FFF2-40B4-BE49-F238E27FC236}">
                <a16:creationId xmlns:a16="http://schemas.microsoft.com/office/drawing/2014/main" xmlns="" id="{0F5D2B8E-C024-4B40-911E-0562E6681F51}"/>
              </a:ext>
            </a:extLst>
          </p:cNvPr>
          <p:cNvSpPr/>
          <p:nvPr/>
        </p:nvSpPr>
        <p:spPr>
          <a:xfrm>
            <a:off x="4115090" y="1646472"/>
            <a:ext cx="4350829" cy="4350829"/>
          </a:xfrm>
          <a:custGeom>
            <a:avLst/>
            <a:gdLst/>
            <a:ahLst/>
            <a:cxnLst/>
            <a:rect l="0" t="0" r="0" b="0"/>
            <a:pathLst>
              <a:path>
                <a:moveTo>
                  <a:pt x="363786" y="3379753"/>
                </a:moveTo>
                <a:arcTo wR="2175414" hR="2175414" stAng="8783084" swAng="2197620"/>
              </a:path>
            </a:pathLst>
          </a:custGeom>
          <a:noFill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1">
            <a:schemeClr val="accent5">
              <a:hueOff val="0"/>
              <a:satOff val="0"/>
              <a:lumOff val="0"/>
              <a:alphaOff val="0"/>
            </a:schemeClr>
          </a:lnRef>
          <a:fillRef idx="0">
            <a:scrgbClr r="0" g="0" b="0"/>
          </a:fillRef>
          <a:effectRef idx="0">
            <a:schemeClr val="accent5"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31" name="자유형: 도형 30">
            <a:extLst>
              <a:ext uri="{FF2B5EF4-FFF2-40B4-BE49-F238E27FC236}">
                <a16:creationId xmlns:a16="http://schemas.microsoft.com/office/drawing/2014/main" xmlns="" id="{5858A475-B294-4DF0-834A-41E55908327E}"/>
              </a:ext>
            </a:extLst>
          </p:cNvPr>
          <p:cNvSpPr/>
          <p:nvPr/>
        </p:nvSpPr>
        <p:spPr>
          <a:xfrm>
            <a:off x="4115090" y="1646472"/>
            <a:ext cx="4350829" cy="4350829"/>
          </a:xfrm>
          <a:custGeom>
            <a:avLst/>
            <a:gdLst/>
            <a:ahLst/>
            <a:cxnLst/>
            <a:rect l="0" t="0" r="0" b="0"/>
            <a:pathLst>
              <a:path>
                <a:moveTo>
                  <a:pt x="378789" y="948806"/>
                </a:moveTo>
                <a:arcTo wR="2175414" hR="2175414" stAng="12859350" swAng="1963252"/>
              </a:path>
            </a:pathLst>
          </a:custGeom>
          <a:noFill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1">
            <a:schemeClr val="accent6">
              <a:hueOff val="0"/>
              <a:satOff val="0"/>
              <a:lumOff val="0"/>
              <a:alphaOff val="0"/>
            </a:schemeClr>
          </a:lnRef>
          <a:fillRef idx="0">
            <a:scrgbClr r="0" g="0" b="0"/>
          </a:fillRef>
          <a:effectRef idx="0">
            <a:schemeClr val="accent6"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32" name="자유형: 도형 31">
            <a:extLst>
              <a:ext uri="{FF2B5EF4-FFF2-40B4-BE49-F238E27FC236}">
                <a16:creationId xmlns:a16="http://schemas.microsoft.com/office/drawing/2014/main" xmlns="" id="{C13F7F66-C6D5-4166-BAAE-3CB9374ADF77}"/>
              </a:ext>
            </a:extLst>
          </p:cNvPr>
          <p:cNvSpPr/>
          <p:nvPr/>
        </p:nvSpPr>
        <p:spPr>
          <a:xfrm>
            <a:off x="3704757" y="1922656"/>
            <a:ext cx="1673934" cy="1088057"/>
          </a:xfrm>
          <a:custGeom>
            <a:avLst/>
            <a:gdLst>
              <a:gd name="connsiteX0" fmla="*/ 0 w 1673934"/>
              <a:gd name="connsiteY0" fmla="*/ 181346 h 1088057"/>
              <a:gd name="connsiteX1" fmla="*/ 181346 w 1673934"/>
              <a:gd name="connsiteY1" fmla="*/ 0 h 1088057"/>
              <a:gd name="connsiteX2" fmla="*/ 1492588 w 1673934"/>
              <a:gd name="connsiteY2" fmla="*/ 0 h 1088057"/>
              <a:gd name="connsiteX3" fmla="*/ 1673934 w 1673934"/>
              <a:gd name="connsiteY3" fmla="*/ 181346 h 1088057"/>
              <a:gd name="connsiteX4" fmla="*/ 1673934 w 1673934"/>
              <a:gd name="connsiteY4" fmla="*/ 906711 h 1088057"/>
              <a:gd name="connsiteX5" fmla="*/ 1492588 w 1673934"/>
              <a:gd name="connsiteY5" fmla="*/ 1088057 h 1088057"/>
              <a:gd name="connsiteX6" fmla="*/ 181346 w 1673934"/>
              <a:gd name="connsiteY6" fmla="*/ 1088057 h 1088057"/>
              <a:gd name="connsiteX7" fmla="*/ 0 w 1673934"/>
              <a:gd name="connsiteY7" fmla="*/ 906711 h 1088057"/>
              <a:gd name="connsiteX8" fmla="*/ 0 w 1673934"/>
              <a:gd name="connsiteY8" fmla="*/ 181346 h 10880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673934" h="1088057">
                <a:moveTo>
                  <a:pt x="0" y="181346"/>
                </a:moveTo>
                <a:cubicBezTo>
                  <a:pt x="0" y="81191"/>
                  <a:pt x="81191" y="0"/>
                  <a:pt x="181346" y="0"/>
                </a:cubicBezTo>
                <a:lnTo>
                  <a:pt x="1492588" y="0"/>
                </a:lnTo>
                <a:cubicBezTo>
                  <a:pt x="1592743" y="0"/>
                  <a:pt x="1673934" y="81191"/>
                  <a:pt x="1673934" y="181346"/>
                </a:cubicBezTo>
                <a:lnTo>
                  <a:pt x="1673934" y="906711"/>
                </a:lnTo>
                <a:cubicBezTo>
                  <a:pt x="1673934" y="1006866"/>
                  <a:pt x="1592743" y="1088057"/>
                  <a:pt x="1492588" y="1088057"/>
                </a:cubicBezTo>
                <a:lnTo>
                  <a:pt x="181346" y="1088057"/>
                </a:lnTo>
                <a:cubicBezTo>
                  <a:pt x="81191" y="1088057"/>
                  <a:pt x="0" y="1006866"/>
                  <a:pt x="0" y="906711"/>
                </a:cubicBezTo>
                <a:lnTo>
                  <a:pt x="0" y="181346"/>
                </a:lnTo>
                <a:close/>
              </a:path>
            </a:pathLst>
          </a:custGeom>
          <a:solidFill>
            <a:srgbClr val="0070C0"/>
          </a:solidFill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6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21695" tIns="121695" rIns="121695" bIns="121695" numCol="1" spcCol="1270" anchor="ctr" anchorCtr="0">
            <a:noAutofit/>
          </a:bodyPr>
          <a:lstStyle/>
          <a:p>
            <a:pPr marL="0" lvl="0" indent="0" algn="ctr" defTabSz="800100" latinLnBrk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ko-KR" altLang="en-US" sz="2400" dirty="0"/>
              <a:t>서술적 </a:t>
            </a:r>
            <a:endParaRPr lang="en-US" altLang="ko-KR" sz="2400" dirty="0"/>
          </a:p>
          <a:p>
            <a:pPr marL="0" lvl="0" indent="0" algn="ctr" defTabSz="800100" latinLnBrk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ko-KR" altLang="en-US" sz="2400" dirty="0"/>
              <a:t>요소</a:t>
            </a:r>
            <a:endParaRPr lang="ko-KR" altLang="en-US" sz="1600" kern="1200" dirty="0"/>
          </a:p>
        </p:txBody>
      </p:sp>
      <p:sp>
        <p:nvSpPr>
          <p:cNvPr id="33" name="자유형: 도형 32">
            <a:extLst>
              <a:ext uri="{FF2B5EF4-FFF2-40B4-BE49-F238E27FC236}">
                <a16:creationId xmlns:a16="http://schemas.microsoft.com/office/drawing/2014/main" xmlns="" id="{1A14BAE1-791D-4E9D-BF6D-88D212B7D447}"/>
              </a:ext>
            </a:extLst>
          </p:cNvPr>
          <p:cNvSpPr/>
          <p:nvPr/>
        </p:nvSpPr>
        <p:spPr>
          <a:xfrm>
            <a:off x="7251574" y="4725760"/>
            <a:ext cx="1673934" cy="1088057"/>
          </a:xfrm>
          <a:custGeom>
            <a:avLst/>
            <a:gdLst>
              <a:gd name="connsiteX0" fmla="*/ 0 w 1673934"/>
              <a:gd name="connsiteY0" fmla="*/ 181346 h 1088057"/>
              <a:gd name="connsiteX1" fmla="*/ 181346 w 1673934"/>
              <a:gd name="connsiteY1" fmla="*/ 0 h 1088057"/>
              <a:gd name="connsiteX2" fmla="*/ 1492588 w 1673934"/>
              <a:gd name="connsiteY2" fmla="*/ 0 h 1088057"/>
              <a:gd name="connsiteX3" fmla="*/ 1673934 w 1673934"/>
              <a:gd name="connsiteY3" fmla="*/ 181346 h 1088057"/>
              <a:gd name="connsiteX4" fmla="*/ 1673934 w 1673934"/>
              <a:gd name="connsiteY4" fmla="*/ 906711 h 1088057"/>
              <a:gd name="connsiteX5" fmla="*/ 1492588 w 1673934"/>
              <a:gd name="connsiteY5" fmla="*/ 1088057 h 1088057"/>
              <a:gd name="connsiteX6" fmla="*/ 181346 w 1673934"/>
              <a:gd name="connsiteY6" fmla="*/ 1088057 h 1088057"/>
              <a:gd name="connsiteX7" fmla="*/ 0 w 1673934"/>
              <a:gd name="connsiteY7" fmla="*/ 906711 h 1088057"/>
              <a:gd name="connsiteX8" fmla="*/ 0 w 1673934"/>
              <a:gd name="connsiteY8" fmla="*/ 181346 h 10880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673934" h="1088057">
                <a:moveTo>
                  <a:pt x="0" y="181346"/>
                </a:moveTo>
                <a:cubicBezTo>
                  <a:pt x="0" y="81191"/>
                  <a:pt x="81191" y="0"/>
                  <a:pt x="181346" y="0"/>
                </a:cubicBezTo>
                <a:lnTo>
                  <a:pt x="1492588" y="0"/>
                </a:lnTo>
                <a:cubicBezTo>
                  <a:pt x="1592743" y="0"/>
                  <a:pt x="1673934" y="81191"/>
                  <a:pt x="1673934" y="181346"/>
                </a:cubicBezTo>
                <a:lnTo>
                  <a:pt x="1673934" y="906711"/>
                </a:lnTo>
                <a:cubicBezTo>
                  <a:pt x="1673934" y="1006866"/>
                  <a:pt x="1592743" y="1088057"/>
                  <a:pt x="1492588" y="1088057"/>
                </a:cubicBezTo>
                <a:lnTo>
                  <a:pt x="181346" y="1088057"/>
                </a:lnTo>
                <a:cubicBezTo>
                  <a:pt x="81191" y="1088057"/>
                  <a:pt x="0" y="1006866"/>
                  <a:pt x="0" y="906711"/>
                </a:cubicBezTo>
                <a:lnTo>
                  <a:pt x="0" y="181346"/>
                </a:lnTo>
                <a:close/>
              </a:path>
            </a:pathLst>
          </a:custGeom>
          <a:solidFill>
            <a:srgbClr val="00B050"/>
          </a:solidFill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4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21695" tIns="121695" rIns="121695" bIns="121695" numCol="1" spcCol="1270" anchor="ctr" anchorCtr="0">
            <a:noAutofit/>
          </a:bodyPr>
          <a:lstStyle/>
          <a:p>
            <a:pPr marL="0" lvl="0" indent="0" algn="ctr" defTabSz="800100" latinLnBrk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ko-KR" altLang="en-US" sz="2400" kern="1200" dirty="0"/>
              <a:t>문화적 </a:t>
            </a:r>
            <a:endParaRPr lang="en-US" altLang="ko-KR" sz="2400" kern="1200" dirty="0"/>
          </a:p>
          <a:p>
            <a:pPr marL="0" lvl="0" indent="0" algn="ctr" defTabSz="800100" latinLnBrk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ko-KR" altLang="en-US" sz="2400" kern="1200" dirty="0"/>
              <a:t>요소</a:t>
            </a:r>
          </a:p>
        </p:txBody>
      </p:sp>
      <p:sp>
        <p:nvSpPr>
          <p:cNvPr id="34" name="자유형: 도형 33">
            <a:extLst>
              <a:ext uri="{FF2B5EF4-FFF2-40B4-BE49-F238E27FC236}">
                <a16:creationId xmlns:a16="http://schemas.microsoft.com/office/drawing/2014/main" xmlns="" id="{F7BB8192-0110-4E62-9FF9-F392C0D67A47}"/>
              </a:ext>
            </a:extLst>
          </p:cNvPr>
          <p:cNvSpPr/>
          <p:nvPr/>
        </p:nvSpPr>
        <p:spPr>
          <a:xfrm>
            <a:off x="3704757" y="4756085"/>
            <a:ext cx="1673934" cy="1088057"/>
          </a:xfrm>
          <a:custGeom>
            <a:avLst/>
            <a:gdLst>
              <a:gd name="connsiteX0" fmla="*/ 0 w 1673934"/>
              <a:gd name="connsiteY0" fmla="*/ 181346 h 1088057"/>
              <a:gd name="connsiteX1" fmla="*/ 181346 w 1673934"/>
              <a:gd name="connsiteY1" fmla="*/ 0 h 1088057"/>
              <a:gd name="connsiteX2" fmla="*/ 1492588 w 1673934"/>
              <a:gd name="connsiteY2" fmla="*/ 0 h 1088057"/>
              <a:gd name="connsiteX3" fmla="*/ 1673934 w 1673934"/>
              <a:gd name="connsiteY3" fmla="*/ 181346 h 1088057"/>
              <a:gd name="connsiteX4" fmla="*/ 1673934 w 1673934"/>
              <a:gd name="connsiteY4" fmla="*/ 906711 h 1088057"/>
              <a:gd name="connsiteX5" fmla="*/ 1492588 w 1673934"/>
              <a:gd name="connsiteY5" fmla="*/ 1088057 h 1088057"/>
              <a:gd name="connsiteX6" fmla="*/ 181346 w 1673934"/>
              <a:gd name="connsiteY6" fmla="*/ 1088057 h 1088057"/>
              <a:gd name="connsiteX7" fmla="*/ 0 w 1673934"/>
              <a:gd name="connsiteY7" fmla="*/ 906711 h 1088057"/>
              <a:gd name="connsiteX8" fmla="*/ 0 w 1673934"/>
              <a:gd name="connsiteY8" fmla="*/ 181346 h 10880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673934" h="1088057">
                <a:moveTo>
                  <a:pt x="0" y="181346"/>
                </a:moveTo>
                <a:cubicBezTo>
                  <a:pt x="0" y="81191"/>
                  <a:pt x="81191" y="0"/>
                  <a:pt x="181346" y="0"/>
                </a:cubicBezTo>
                <a:lnTo>
                  <a:pt x="1492588" y="0"/>
                </a:lnTo>
                <a:cubicBezTo>
                  <a:pt x="1592743" y="0"/>
                  <a:pt x="1673934" y="81191"/>
                  <a:pt x="1673934" y="181346"/>
                </a:cubicBezTo>
                <a:lnTo>
                  <a:pt x="1673934" y="906711"/>
                </a:lnTo>
                <a:cubicBezTo>
                  <a:pt x="1673934" y="1006866"/>
                  <a:pt x="1592743" y="1088057"/>
                  <a:pt x="1492588" y="1088057"/>
                </a:cubicBezTo>
                <a:lnTo>
                  <a:pt x="181346" y="1088057"/>
                </a:lnTo>
                <a:cubicBezTo>
                  <a:pt x="81191" y="1088057"/>
                  <a:pt x="0" y="1006866"/>
                  <a:pt x="0" y="906711"/>
                </a:cubicBezTo>
                <a:lnTo>
                  <a:pt x="0" y="181346"/>
                </a:lnTo>
                <a:close/>
              </a:path>
            </a:pathLst>
          </a:custGeom>
          <a:solidFill>
            <a:srgbClr val="FF9900"/>
          </a:solidFill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5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21695" tIns="121695" rIns="121695" bIns="121695" numCol="1" spcCol="1270" anchor="ctr" anchorCtr="0">
            <a:noAutofit/>
          </a:bodyPr>
          <a:lstStyle/>
          <a:p>
            <a:pPr marL="0" lvl="0" indent="0" algn="ctr" defTabSz="800100" latinLnBrk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ko-KR" altLang="en-US" sz="2400" kern="1200" dirty="0"/>
              <a:t>설명적 </a:t>
            </a:r>
            <a:endParaRPr lang="en-US" altLang="ko-KR" sz="2400" kern="1200" dirty="0"/>
          </a:p>
          <a:p>
            <a:pPr marL="0" lvl="0" indent="0" algn="ctr" defTabSz="800100" latinLnBrk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ko-KR" altLang="en-US" sz="2400" kern="1200" dirty="0"/>
              <a:t>요소</a:t>
            </a:r>
          </a:p>
        </p:txBody>
      </p:sp>
      <p:sp>
        <p:nvSpPr>
          <p:cNvPr id="35" name="자유형: 도형 34">
            <a:extLst>
              <a:ext uri="{FF2B5EF4-FFF2-40B4-BE49-F238E27FC236}">
                <a16:creationId xmlns:a16="http://schemas.microsoft.com/office/drawing/2014/main" xmlns="" id="{B1CFF240-0CCF-4653-A395-35B7CB4C5ABF}"/>
              </a:ext>
            </a:extLst>
          </p:cNvPr>
          <p:cNvSpPr/>
          <p:nvPr/>
        </p:nvSpPr>
        <p:spPr>
          <a:xfrm>
            <a:off x="7398539" y="2006254"/>
            <a:ext cx="1673934" cy="1088057"/>
          </a:xfrm>
          <a:custGeom>
            <a:avLst/>
            <a:gdLst>
              <a:gd name="connsiteX0" fmla="*/ 0 w 1673934"/>
              <a:gd name="connsiteY0" fmla="*/ 181346 h 1088057"/>
              <a:gd name="connsiteX1" fmla="*/ 181346 w 1673934"/>
              <a:gd name="connsiteY1" fmla="*/ 0 h 1088057"/>
              <a:gd name="connsiteX2" fmla="*/ 1492588 w 1673934"/>
              <a:gd name="connsiteY2" fmla="*/ 0 h 1088057"/>
              <a:gd name="connsiteX3" fmla="*/ 1673934 w 1673934"/>
              <a:gd name="connsiteY3" fmla="*/ 181346 h 1088057"/>
              <a:gd name="connsiteX4" fmla="*/ 1673934 w 1673934"/>
              <a:gd name="connsiteY4" fmla="*/ 906711 h 1088057"/>
              <a:gd name="connsiteX5" fmla="*/ 1492588 w 1673934"/>
              <a:gd name="connsiteY5" fmla="*/ 1088057 h 1088057"/>
              <a:gd name="connsiteX6" fmla="*/ 181346 w 1673934"/>
              <a:gd name="connsiteY6" fmla="*/ 1088057 h 1088057"/>
              <a:gd name="connsiteX7" fmla="*/ 0 w 1673934"/>
              <a:gd name="connsiteY7" fmla="*/ 906711 h 1088057"/>
              <a:gd name="connsiteX8" fmla="*/ 0 w 1673934"/>
              <a:gd name="connsiteY8" fmla="*/ 181346 h 10880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673934" h="1088057">
                <a:moveTo>
                  <a:pt x="0" y="181346"/>
                </a:moveTo>
                <a:cubicBezTo>
                  <a:pt x="0" y="81191"/>
                  <a:pt x="81191" y="0"/>
                  <a:pt x="181346" y="0"/>
                </a:cubicBezTo>
                <a:lnTo>
                  <a:pt x="1492588" y="0"/>
                </a:lnTo>
                <a:cubicBezTo>
                  <a:pt x="1592743" y="0"/>
                  <a:pt x="1673934" y="81191"/>
                  <a:pt x="1673934" y="181346"/>
                </a:cubicBezTo>
                <a:lnTo>
                  <a:pt x="1673934" y="906711"/>
                </a:lnTo>
                <a:cubicBezTo>
                  <a:pt x="1673934" y="1006866"/>
                  <a:pt x="1592743" y="1088057"/>
                  <a:pt x="1492588" y="1088057"/>
                </a:cubicBezTo>
                <a:lnTo>
                  <a:pt x="181346" y="1088057"/>
                </a:lnTo>
                <a:cubicBezTo>
                  <a:pt x="81191" y="1088057"/>
                  <a:pt x="0" y="1006866"/>
                  <a:pt x="0" y="906711"/>
                </a:cubicBezTo>
                <a:lnTo>
                  <a:pt x="0" y="181346"/>
                </a:lnTo>
                <a:close/>
              </a:path>
            </a:pathLst>
          </a:custGeom>
          <a:solidFill>
            <a:srgbClr val="FF0066"/>
          </a:solidFill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21695" tIns="121695" rIns="121695" bIns="121695" numCol="1" spcCol="1270" anchor="ctr" anchorCtr="0">
            <a:noAutofit/>
          </a:bodyPr>
          <a:lstStyle/>
          <a:p>
            <a:pPr marL="0" lvl="0" indent="0" algn="ctr" defTabSz="800100" latinLnBrk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ko-KR" altLang="en-US" sz="2400" dirty="0"/>
              <a:t>치료적 </a:t>
            </a:r>
            <a:endParaRPr lang="en-US" altLang="ko-KR" sz="2400" dirty="0"/>
          </a:p>
          <a:p>
            <a:pPr marL="0" lvl="0" indent="0" algn="ctr" defTabSz="800100" latinLnBrk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ko-KR" altLang="en-US" sz="2400" dirty="0"/>
              <a:t>요소</a:t>
            </a:r>
            <a:endParaRPr lang="ko-KR" altLang="en-US" sz="2400" kern="1200" dirty="0"/>
          </a:p>
        </p:txBody>
      </p:sp>
    </p:spTree>
    <p:extLst>
      <p:ext uri="{BB962C8B-B14F-4D97-AF65-F5344CB8AC3E}">
        <p14:creationId xmlns:p14="http://schemas.microsoft.com/office/powerpoint/2010/main" xmlns="" val="379977499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F8F7D18A-D1DF-4FFB-85AE-2B9C18631991}"/>
              </a:ext>
            </a:extLst>
          </p:cNvPr>
          <p:cNvSpPr txBox="1"/>
          <p:nvPr/>
        </p:nvSpPr>
        <p:spPr>
          <a:xfrm>
            <a:off x="238026" y="168531"/>
            <a:ext cx="5238945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ko-KR" altLang="en-US" sz="3200" dirty="0">
                <a:solidFill>
                  <a:srgbClr val="002060"/>
                </a:solidFill>
                <a:latin typeface="HY헤드라인M" pitchFamily="18" charset="-127"/>
                <a:ea typeface="HY헤드라인M" pitchFamily="18" charset="-127"/>
              </a:rPr>
              <a:t>상담 사례개념화의 요소</a:t>
            </a:r>
            <a:endParaRPr kumimoji="1" lang="ko-KR" altLang="en-US" sz="2800" b="1" dirty="0">
              <a:solidFill>
                <a:srgbClr val="002060"/>
              </a:solidFill>
              <a:latin typeface="+mn-ea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8ED81CF9-4D02-4EA1-98C8-1C8BA2FA0694}"/>
              </a:ext>
            </a:extLst>
          </p:cNvPr>
          <p:cNvSpPr txBox="1">
            <a:spLocks noChangeAspect="1"/>
          </p:cNvSpPr>
          <p:nvPr/>
        </p:nvSpPr>
        <p:spPr>
          <a:xfrm>
            <a:off x="-9425" y="6469648"/>
            <a:ext cx="12191999" cy="375424"/>
          </a:xfrm>
          <a:prstGeom prst="rect">
            <a:avLst/>
          </a:prstGeom>
          <a:solidFill>
            <a:schemeClr val="bg1"/>
          </a:solidFill>
        </p:spPr>
        <p:txBody>
          <a:bodyPr wrap="square" anchor="ctr"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kumimoji="0" lang="en-US" altLang="ko-KR" sz="1200" dirty="0">
                <a:solidFill>
                  <a:srgbClr val="002060"/>
                </a:solidFill>
                <a:latin typeface="Arial Black" panose="020B0A04020102020204" pitchFamily="34" charset="0"/>
                <a:ea typeface="한컴 소망 B" panose="02020603020101020101" pitchFamily="18" charset="-127"/>
              </a:rPr>
              <a:t>                                                                                         [</a:t>
            </a:r>
            <a:r>
              <a:rPr lang="en-US" altLang="ko-KR" sz="1200" dirty="0">
                <a:solidFill>
                  <a:srgbClr val="002060"/>
                </a:solidFill>
                <a:latin typeface="Arial Black" panose="020B0A04020102020204" pitchFamily="34" charset="0"/>
              </a:rPr>
              <a:t>Case Conceptualization]</a:t>
            </a:r>
            <a:r>
              <a:rPr lang="ko-KR" altLang="en-US" sz="1200" dirty="0">
                <a:solidFill>
                  <a:srgbClr val="002060"/>
                </a:solidFill>
                <a:latin typeface="Arial Black" panose="020B0A04020102020204" pitchFamily="34" charset="0"/>
              </a:rPr>
              <a:t>                                                                                   </a:t>
            </a:r>
            <a:r>
              <a:rPr kumimoji="0" lang="ko-KR" altLang="en-US" sz="1400" b="1" dirty="0">
                <a:latin typeface="Franklin Gothic Medium" panose="020B0603020102020204" pitchFamily="34" charset="0"/>
                <a:ea typeface="함초롬바탕" panose="02030504000101010101" pitchFamily="18" charset="-127"/>
                <a:cs typeface="함초롬바탕" panose="02030504000101010101" pitchFamily="18" charset="-127"/>
              </a:rPr>
              <a:t>채 유 경</a:t>
            </a:r>
            <a:r>
              <a:rPr kumimoji="0" lang="ko-KR" altLang="en-US" sz="1400" dirty="0">
                <a:latin typeface="Franklin Gothic Medium" panose="020B0603020102020204" pitchFamily="34" charset="0"/>
                <a:ea typeface="함초롬바탕" panose="02030504000101010101" pitchFamily="18" charset="-127"/>
                <a:cs typeface="함초롬바탕" panose="02030504000101010101" pitchFamily="18" charset="-127"/>
              </a:rPr>
              <a:t>  </a:t>
            </a:r>
            <a:r>
              <a:rPr kumimoji="0" lang="en-US" altLang="ko-KR" sz="1200" dirty="0">
                <a:latin typeface="Franklin Gothic Medium" panose="020B0603020102020204" pitchFamily="34" charset="0"/>
                <a:ea typeface="함초롬바탕" panose="02030504000101010101" pitchFamily="18" charset="-127"/>
                <a:cs typeface="함초롬바탕" panose="02030504000101010101" pitchFamily="18" charset="-127"/>
              </a:rPr>
              <a:t>Ed. D.</a:t>
            </a:r>
          </a:p>
        </p:txBody>
      </p:sp>
      <p:pic>
        <p:nvPicPr>
          <p:cNvPr id="1025" name="_x47704960">
            <a:extLst>
              <a:ext uri="{FF2B5EF4-FFF2-40B4-BE49-F238E27FC236}">
                <a16:creationId xmlns:a16="http://schemas.microsoft.com/office/drawing/2014/main" xmlns="" id="{EB97C7C0-479F-4BB3-BA58-3FB13696C8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38026" y="6485537"/>
            <a:ext cx="2228848" cy="3690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직사각형 7">
            <a:extLst>
              <a:ext uri="{FF2B5EF4-FFF2-40B4-BE49-F238E27FC236}">
                <a16:creationId xmlns:a16="http://schemas.microsoft.com/office/drawing/2014/main" xmlns="" id="{98136891-9C25-4031-92B6-94BB89698084}"/>
              </a:ext>
            </a:extLst>
          </p:cNvPr>
          <p:cNvSpPr/>
          <p:nvPr/>
        </p:nvSpPr>
        <p:spPr>
          <a:xfrm>
            <a:off x="0" y="6469648"/>
            <a:ext cx="12182574" cy="4571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3" name="직선 연결선 12">
            <a:extLst>
              <a:ext uri="{FF2B5EF4-FFF2-40B4-BE49-F238E27FC236}">
                <a16:creationId xmlns:a16="http://schemas.microsoft.com/office/drawing/2014/main" xmlns="" id="{13E6FC30-7B75-4A76-894D-5545DFA870FE}"/>
              </a:ext>
            </a:extLst>
          </p:cNvPr>
          <p:cNvCxnSpPr/>
          <p:nvPr/>
        </p:nvCxnSpPr>
        <p:spPr>
          <a:xfrm>
            <a:off x="329938" y="820132"/>
            <a:ext cx="5147033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직선 연결선 15">
            <a:extLst>
              <a:ext uri="{FF2B5EF4-FFF2-40B4-BE49-F238E27FC236}">
                <a16:creationId xmlns:a16="http://schemas.microsoft.com/office/drawing/2014/main" xmlns="" id="{9E09519B-662A-4186-9C21-80A6C925F085}"/>
              </a:ext>
            </a:extLst>
          </p:cNvPr>
          <p:cNvCxnSpPr/>
          <p:nvPr/>
        </p:nvCxnSpPr>
        <p:spPr>
          <a:xfrm>
            <a:off x="482338" y="753306"/>
            <a:ext cx="5147033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7" name="표 36">
            <a:extLst>
              <a:ext uri="{FF2B5EF4-FFF2-40B4-BE49-F238E27FC236}">
                <a16:creationId xmlns:a16="http://schemas.microsoft.com/office/drawing/2014/main" xmlns="" id="{CC2046EA-C827-4861-9459-3137EAC6F23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55563073"/>
              </p:ext>
            </p:extLst>
          </p:nvPr>
        </p:nvGraphicFramePr>
        <p:xfrm>
          <a:off x="576943" y="769195"/>
          <a:ext cx="6429080" cy="5176232"/>
        </p:xfrm>
        <a:graphic>
          <a:graphicData uri="http://schemas.openxmlformats.org/drawingml/2006/table">
            <a:tbl>
              <a:tblPr/>
              <a:tblGrid>
                <a:gridCol w="1698255">
                  <a:extLst>
                    <a:ext uri="{9D8B030D-6E8A-4147-A177-3AD203B41FA5}">
                      <a16:colId xmlns:a16="http://schemas.microsoft.com/office/drawing/2014/main" xmlns="" val="1881958144"/>
                    </a:ext>
                  </a:extLst>
                </a:gridCol>
                <a:gridCol w="724440">
                  <a:extLst>
                    <a:ext uri="{9D8B030D-6E8A-4147-A177-3AD203B41FA5}">
                      <a16:colId xmlns:a16="http://schemas.microsoft.com/office/drawing/2014/main" xmlns="" val="3872333275"/>
                    </a:ext>
                  </a:extLst>
                </a:gridCol>
                <a:gridCol w="1698255">
                  <a:extLst>
                    <a:ext uri="{9D8B030D-6E8A-4147-A177-3AD203B41FA5}">
                      <a16:colId xmlns:a16="http://schemas.microsoft.com/office/drawing/2014/main" xmlns="" val="234245863"/>
                    </a:ext>
                  </a:extLst>
                </a:gridCol>
                <a:gridCol w="667158">
                  <a:extLst>
                    <a:ext uri="{9D8B030D-6E8A-4147-A177-3AD203B41FA5}">
                      <a16:colId xmlns:a16="http://schemas.microsoft.com/office/drawing/2014/main" xmlns="" val="4282295389"/>
                    </a:ext>
                  </a:extLst>
                </a:gridCol>
                <a:gridCol w="1640972">
                  <a:extLst>
                    <a:ext uri="{9D8B030D-6E8A-4147-A177-3AD203B41FA5}">
                      <a16:colId xmlns:a16="http://schemas.microsoft.com/office/drawing/2014/main" xmlns="" val="2911819078"/>
                    </a:ext>
                  </a:extLst>
                </a:gridCol>
              </a:tblGrid>
              <a:tr h="356798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2592372869"/>
                  </a:ext>
                </a:extLst>
              </a:tr>
              <a:tr h="356798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0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5. </a:t>
                      </a:r>
                      <a:r>
                        <a:rPr lang="ko-KR" altLang="en-US" sz="20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유지요인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2477799935"/>
                  </a:ext>
                </a:extLst>
              </a:tr>
              <a:tr h="356798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4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⇩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4194443567"/>
                  </a:ext>
                </a:extLst>
              </a:tr>
              <a:tr h="356798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4149997112"/>
                  </a:ext>
                </a:extLst>
              </a:tr>
              <a:tr h="725177">
                <a:tc rowSpan="3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2. </a:t>
                      </a:r>
                      <a:r>
                        <a:rPr lang="ko-KR" altLang="en-US" sz="18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촉발사건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3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4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⇨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3.</a:t>
                      </a: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부적응적 패턴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3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4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⇨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3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0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1.</a:t>
                      </a:r>
                      <a:r>
                        <a:rPr lang="ko-KR" altLang="en-US" sz="20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호소문제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818182462"/>
                  </a:ext>
                </a:extLst>
              </a:tr>
              <a:tr h="356798">
                <a:tc vMerge="1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6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사고</a:t>
                      </a:r>
                      <a:r>
                        <a:rPr lang="en-US" altLang="ko-KR" sz="16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6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감정</a:t>
                      </a:r>
                      <a:r>
                        <a:rPr lang="en-US" altLang="ko-KR" sz="16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6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행동</a:t>
                      </a:r>
                      <a:r>
                        <a:rPr lang="en-US" altLang="ko-KR" sz="16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  <a:endParaRPr lang="ko-KR" altLang="en-US" sz="16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734033740"/>
                  </a:ext>
                </a:extLst>
              </a:tr>
              <a:tr h="713596">
                <a:tc vMerge="1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4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⇧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772230180"/>
                  </a:ext>
                </a:extLst>
              </a:tr>
              <a:tr h="356798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3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0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4. </a:t>
                      </a:r>
                      <a:r>
                        <a:rPr lang="ko-KR" altLang="en-US" sz="20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유발요인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2923113258"/>
                  </a:ext>
                </a:extLst>
              </a:tr>
              <a:tr h="356798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1796036616"/>
                  </a:ext>
                </a:extLst>
              </a:tr>
              <a:tr h="713596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1899738138"/>
                  </a:ext>
                </a:extLst>
              </a:tr>
            </a:tbl>
          </a:graphicData>
        </a:graphic>
      </p:graphicFrame>
      <p:sp>
        <p:nvSpPr>
          <p:cNvPr id="38" name="내용 개체 틀 2">
            <a:extLst>
              <a:ext uri="{FF2B5EF4-FFF2-40B4-BE49-F238E27FC236}">
                <a16:creationId xmlns:a16="http://schemas.microsoft.com/office/drawing/2014/main" xmlns="" id="{B73DA43B-090E-4337-924C-20C0FB91931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930608" y="1482757"/>
            <a:ext cx="5107422" cy="4525962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altLang="ko-KR" sz="2000" dirty="0"/>
              <a:t>6</a:t>
            </a:r>
            <a:r>
              <a:rPr lang="en-US" altLang="ko-KR" sz="2000" b="1" dirty="0"/>
              <a:t>. Here &amp; Now </a:t>
            </a:r>
          </a:p>
          <a:p>
            <a:pPr marL="0" indent="0">
              <a:buNone/>
            </a:pPr>
            <a:r>
              <a:rPr lang="en-US" altLang="ko-KR" sz="2000" dirty="0"/>
              <a:t>   </a:t>
            </a:r>
            <a:r>
              <a:rPr lang="en-US" altLang="ko-KR" sz="1800" dirty="0"/>
              <a:t>: </a:t>
            </a:r>
            <a:r>
              <a:rPr lang="ko-KR" altLang="en-US" sz="1800" dirty="0"/>
              <a:t>상담자와의 관계속에서 어떻게 드러나는지</a:t>
            </a:r>
            <a:endParaRPr lang="en-US" altLang="ko-KR" sz="1800" dirty="0"/>
          </a:p>
          <a:p>
            <a:pPr marL="0" indent="0">
              <a:buNone/>
            </a:pPr>
            <a:endParaRPr lang="en-US" altLang="ko-KR" sz="2000" dirty="0"/>
          </a:p>
          <a:p>
            <a:pPr marL="0" indent="0">
              <a:lnSpc>
                <a:spcPct val="150000"/>
              </a:lnSpc>
              <a:buNone/>
            </a:pPr>
            <a:endParaRPr lang="en-US" altLang="ko-KR" sz="2000" dirty="0"/>
          </a:p>
          <a:p>
            <a:pPr marL="0" indent="0">
              <a:lnSpc>
                <a:spcPct val="150000"/>
              </a:lnSpc>
              <a:buNone/>
            </a:pPr>
            <a:endParaRPr lang="en-US" altLang="ko-KR" sz="2000" dirty="0"/>
          </a:p>
          <a:p>
            <a:pPr marL="0" indent="0">
              <a:lnSpc>
                <a:spcPct val="150000"/>
              </a:lnSpc>
              <a:buNone/>
            </a:pPr>
            <a:r>
              <a:rPr lang="en-US" altLang="ko-KR" sz="2000" dirty="0"/>
              <a:t>7. </a:t>
            </a:r>
            <a:r>
              <a:rPr lang="en-US" altLang="ko-KR" sz="2000" b="1" dirty="0"/>
              <a:t>Plan</a:t>
            </a:r>
            <a:r>
              <a:rPr lang="en-US" altLang="ko-KR" sz="2000" dirty="0"/>
              <a:t> : </a:t>
            </a:r>
            <a:r>
              <a:rPr lang="ko-KR" altLang="en-US" sz="2000" dirty="0"/>
              <a:t>상담계획</a:t>
            </a:r>
            <a:endParaRPr lang="en-US" altLang="ko-KR" sz="2000" dirty="0"/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1800" dirty="0"/>
              <a:t>합의된 상담목표</a:t>
            </a:r>
            <a:endParaRPr lang="en-US" altLang="ko-KR" sz="1800" dirty="0"/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1800" dirty="0"/>
              <a:t>임상적 상담목표</a:t>
            </a:r>
            <a:endParaRPr lang="en-US" altLang="ko-KR" sz="1800" dirty="0"/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1800" dirty="0"/>
              <a:t>상담 전략</a:t>
            </a:r>
            <a:endParaRPr lang="en-US" altLang="ko-KR" sz="1800" dirty="0"/>
          </a:p>
          <a:p>
            <a:pPr marL="0" indent="0">
              <a:buNone/>
            </a:pPr>
            <a:endParaRPr lang="ko-KR" altLang="en-US" sz="2000" dirty="0"/>
          </a:p>
          <a:p>
            <a:pPr marL="514350" indent="-514350">
              <a:lnSpc>
                <a:spcPct val="150000"/>
              </a:lnSpc>
              <a:buFontTx/>
              <a:buNone/>
            </a:pPr>
            <a:endParaRPr lang="en-US" altLang="ko-KR" sz="2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681751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F8F7D18A-D1DF-4FFB-85AE-2B9C18631991}"/>
              </a:ext>
            </a:extLst>
          </p:cNvPr>
          <p:cNvSpPr txBox="1"/>
          <p:nvPr/>
        </p:nvSpPr>
        <p:spPr>
          <a:xfrm>
            <a:off x="238026" y="168531"/>
            <a:ext cx="5238945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ko-KR" altLang="en-US" sz="3200" dirty="0">
                <a:solidFill>
                  <a:srgbClr val="002060"/>
                </a:solidFill>
                <a:latin typeface="HY헤드라인M" pitchFamily="18" charset="-127"/>
                <a:ea typeface="HY헤드라인M" pitchFamily="18" charset="-127"/>
              </a:rPr>
              <a:t>상담 사례개념화의 시기</a:t>
            </a:r>
            <a:endParaRPr kumimoji="1" lang="ko-KR" altLang="en-US" sz="2800" b="1" dirty="0">
              <a:solidFill>
                <a:srgbClr val="002060"/>
              </a:solidFill>
              <a:latin typeface="+mn-ea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8ED81CF9-4D02-4EA1-98C8-1C8BA2FA0694}"/>
              </a:ext>
            </a:extLst>
          </p:cNvPr>
          <p:cNvSpPr txBox="1">
            <a:spLocks noChangeAspect="1"/>
          </p:cNvSpPr>
          <p:nvPr/>
        </p:nvSpPr>
        <p:spPr>
          <a:xfrm>
            <a:off x="-9425" y="6469648"/>
            <a:ext cx="12191999" cy="375424"/>
          </a:xfrm>
          <a:prstGeom prst="rect">
            <a:avLst/>
          </a:prstGeom>
          <a:solidFill>
            <a:schemeClr val="bg1"/>
          </a:solidFill>
        </p:spPr>
        <p:txBody>
          <a:bodyPr wrap="square" anchor="ctr"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kumimoji="0" lang="en-US" altLang="ko-KR" sz="1200" dirty="0">
                <a:solidFill>
                  <a:srgbClr val="002060"/>
                </a:solidFill>
                <a:latin typeface="Arial Black" panose="020B0A04020102020204" pitchFamily="34" charset="0"/>
                <a:ea typeface="한컴 소망 B" panose="02020603020101020101" pitchFamily="18" charset="-127"/>
              </a:rPr>
              <a:t>                                                                                         [</a:t>
            </a:r>
            <a:r>
              <a:rPr lang="en-US" altLang="ko-KR" sz="1200" dirty="0">
                <a:solidFill>
                  <a:srgbClr val="002060"/>
                </a:solidFill>
                <a:latin typeface="Arial Black" panose="020B0A04020102020204" pitchFamily="34" charset="0"/>
              </a:rPr>
              <a:t>Case Conceptualization]</a:t>
            </a:r>
            <a:r>
              <a:rPr lang="ko-KR" altLang="en-US" sz="1200" dirty="0">
                <a:solidFill>
                  <a:srgbClr val="002060"/>
                </a:solidFill>
                <a:latin typeface="Arial Black" panose="020B0A04020102020204" pitchFamily="34" charset="0"/>
              </a:rPr>
              <a:t>                                                                                   </a:t>
            </a:r>
            <a:r>
              <a:rPr kumimoji="0" lang="ko-KR" altLang="en-US" sz="1400" b="1" dirty="0">
                <a:latin typeface="Franklin Gothic Medium" panose="020B0603020102020204" pitchFamily="34" charset="0"/>
                <a:ea typeface="함초롬바탕" panose="02030504000101010101" pitchFamily="18" charset="-127"/>
                <a:cs typeface="함초롬바탕" panose="02030504000101010101" pitchFamily="18" charset="-127"/>
              </a:rPr>
              <a:t>채 유 경</a:t>
            </a:r>
            <a:r>
              <a:rPr kumimoji="0" lang="ko-KR" altLang="en-US" sz="1400" dirty="0">
                <a:latin typeface="Franklin Gothic Medium" panose="020B0603020102020204" pitchFamily="34" charset="0"/>
                <a:ea typeface="함초롬바탕" panose="02030504000101010101" pitchFamily="18" charset="-127"/>
                <a:cs typeface="함초롬바탕" panose="02030504000101010101" pitchFamily="18" charset="-127"/>
              </a:rPr>
              <a:t>  </a:t>
            </a:r>
            <a:r>
              <a:rPr kumimoji="0" lang="en-US" altLang="ko-KR" sz="1200" dirty="0">
                <a:latin typeface="Franklin Gothic Medium" panose="020B0603020102020204" pitchFamily="34" charset="0"/>
                <a:ea typeface="함초롬바탕" panose="02030504000101010101" pitchFamily="18" charset="-127"/>
                <a:cs typeface="함초롬바탕" panose="02030504000101010101" pitchFamily="18" charset="-127"/>
              </a:rPr>
              <a:t>Ed. D.</a:t>
            </a:r>
          </a:p>
        </p:txBody>
      </p:sp>
      <p:pic>
        <p:nvPicPr>
          <p:cNvPr id="1025" name="_x47704960">
            <a:extLst>
              <a:ext uri="{FF2B5EF4-FFF2-40B4-BE49-F238E27FC236}">
                <a16:creationId xmlns:a16="http://schemas.microsoft.com/office/drawing/2014/main" xmlns="" id="{EB97C7C0-479F-4BB3-BA58-3FB13696C8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38026" y="6485537"/>
            <a:ext cx="2228848" cy="3690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직사각형 7">
            <a:extLst>
              <a:ext uri="{FF2B5EF4-FFF2-40B4-BE49-F238E27FC236}">
                <a16:creationId xmlns:a16="http://schemas.microsoft.com/office/drawing/2014/main" xmlns="" id="{98136891-9C25-4031-92B6-94BB89698084}"/>
              </a:ext>
            </a:extLst>
          </p:cNvPr>
          <p:cNvSpPr/>
          <p:nvPr/>
        </p:nvSpPr>
        <p:spPr>
          <a:xfrm>
            <a:off x="0" y="6469648"/>
            <a:ext cx="12182574" cy="4571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3" name="직선 연결선 12">
            <a:extLst>
              <a:ext uri="{FF2B5EF4-FFF2-40B4-BE49-F238E27FC236}">
                <a16:creationId xmlns:a16="http://schemas.microsoft.com/office/drawing/2014/main" xmlns="" id="{13E6FC30-7B75-4A76-894D-5545DFA870FE}"/>
              </a:ext>
            </a:extLst>
          </p:cNvPr>
          <p:cNvCxnSpPr/>
          <p:nvPr/>
        </p:nvCxnSpPr>
        <p:spPr>
          <a:xfrm>
            <a:off x="329938" y="820132"/>
            <a:ext cx="5147033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직선 연결선 15">
            <a:extLst>
              <a:ext uri="{FF2B5EF4-FFF2-40B4-BE49-F238E27FC236}">
                <a16:creationId xmlns:a16="http://schemas.microsoft.com/office/drawing/2014/main" xmlns="" id="{9E09519B-662A-4186-9C21-80A6C925F085}"/>
              </a:ext>
            </a:extLst>
          </p:cNvPr>
          <p:cNvCxnSpPr/>
          <p:nvPr/>
        </p:nvCxnSpPr>
        <p:spPr>
          <a:xfrm>
            <a:off x="482338" y="753306"/>
            <a:ext cx="5147033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내용 개체 틀 2">
            <a:extLst>
              <a:ext uri="{FF2B5EF4-FFF2-40B4-BE49-F238E27FC236}">
                <a16:creationId xmlns:a16="http://schemas.microsoft.com/office/drawing/2014/main" xmlns="" id="{2F960EED-8FA6-4DF4-95EE-5546DA637EFF}"/>
              </a:ext>
            </a:extLst>
          </p:cNvPr>
          <p:cNvSpPr>
            <a:spLocks noGrp="1"/>
          </p:cNvSpPr>
          <p:nvPr>
            <p:ph sz="quarter" idx="1"/>
          </p:nvPr>
        </p:nvSpPr>
        <p:spPr>
          <a:xfrm>
            <a:off x="7113319" y="1567022"/>
            <a:ext cx="3971241" cy="4206472"/>
          </a:xfrm>
          <a:noFill/>
          <a:ln>
            <a:solidFill>
              <a:srgbClr val="FF0000"/>
            </a:solidFill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dist"/>
            <a:endParaRPr lang="en-US" altLang="ko-KR" sz="800" dirty="0">
              <a:latin typeface="+mn-ea"/>
            </a:endParaRPr>
          </a:p>
          <a:p>
            <a:pPr marL="0" indent="0" algn="ctr">
              <a:lnSpc>
                <a:spcPct val="100000"/>
              </a:lnSpc>
              <a:buNone/>
            </a:pPr>
            <a:r>
              <a:rPr lang="ko-KR" altLang="en-US" sz="2400" dirty="0">
                <a:solidFill>
                  <a:schemeClr val="tx1"/>
                </a:solidFill>
                <a:latin typeface="HY크리스탈M" panose="02030600000101010101" pitchFamily="18" charset="-127"/>
                <a:ea typeface="HY크리스탈M" panose="02030600000101010101" pitchFamily="18" charset="-127"/>
              </a:rPr>
              <a:t>가정을 설정하고 </a:t>
            </a:r>
            <a:endParaRPr lang="en-US" altLang="ko-KR" sz="2400" dirty="0">
              <a:solidFill>
                <a:schemeClr val="tx1"/>
              </a:solidFill>
              <a:latin typeface="HY크리스탈M" panose="02030600000101010101" pitchFamily="18" charset="-127"/>
              <a:ea typeface="HY크리스탈M" panose="02030600000101010101" pitchFamily="18" charset="-127"/>
            </a:endParaRPr>
          </a:p>
          <a:p>
            <a:pPr marL="0" indent="0" algn="ctr">
              <a:lnSpc>
                <a:spcPct val="100000"/>
              </a:lnSpc>
              <a:buNone/>
            </a:pPr>
            <a:r>
              <a:rPr lang="ko-KR" altLang="en-US" sz="2400" dirty="0">
                <a:solidFill>
                  <a:schemeClr val="tx1"/>
                </a:solidFill>
                <a:latin typeface="HY크리스탈M" panose="02030600000101010101" pitchFamily="18" charset="-127"/>
                <a:ea typeface="HY크리스탈M" panose="02030600000101010101" pitchFamily="18" charset="-127"/>
              </a:rPr>
              <a:t>검증해 나가는 과정</a:t>
            </a:r>
            <a:endParaRPr lang="en-US" altLang="ko-KR" sz="2400" dirty="0">
              <a:solidFill>
                <a:schemeClr val="tx1"/>
              </a:solidFill>
              <a:latin typeface="HY크리스탈M" panose="02030600000101010101" pitchFamily="18" charset="-127"/>
              <a:ea typeface="HY크리스탈M" panose="02030600000101010101" pitchFamily="18" charset="-127"/>
            </a:endParaRPr>
          </a:p>
          <a:p>
            <a:pPr marL="0" indent="0" algn="ctr">
              <a:lnSpc>
                <a:spcPct val="100000"/>
              </a:lnSpc>
              <a:buNone/>
            </a:pPr>
            <a:endParaRPr lang="en-US" altLang="ko-KR" sz="2400" dirty="0">
              <a:solidFill>
                <a:schemeClr val="tx1"/>
              </a:solidFill>
              <a:latin typeface="HY크리스탈M" panose="02030600000101010101" pitchFamily="18" charset="-127"/>
              <a:ea typeface="HY크리스탈M" panose="02030600000101010101" pitchFamily="18" charset="-127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en-US" altLang="ko-KR" sz="1800" dirty="0">
                <a:solidFill>
                  <a:schemeClr val="tx1"/>
                </a:solidFill>
                <a:latin typeface="+mn-ea"/>
              </a:rPr>
              <a:t>   - </a:t>
            </a:r>
            <a:r>
              <a:rPr lang="ko-KR" altLang="en-US" sz="1800" dirty="0">
                <a:solidFill>
                  <a:schemeClr val="tx1"/>
                </a:solidFill>
                <a:latin typeface="+mn-ea"/>
              </a:rPr>
              <a:t>문제목록</a:t>
            </a:r>
            <a:r>
              <a:rPr lang="en-US" altLang="ko-KR" sz="1800" dirty="0">
                <a:solidFill>
                  <a:schemeClr val="tx1"/>
                </a:solidFill>
                <a:latin typeface="+mn-ea"/>
              </a:rPr>
              <a:t>, </a:t>
            </a:r>
            <a:r>
              <a:rPr lang="ko-KR" altLang="en-US" sz="1800" dirty="0">
                <a:solidFill>
                  <a:schemeClr val="tx1"/>
                </a:solidFill>
                <a:latin typeface="+mn-ea"/>
              </a:rPr>
              <a:t>이면기제에 대한 가설</a:t>
            </a:r>
            <a:endParaRPr lang="en-US" altLang="ko-KR" sz="1800" dirty="0">
              <a:solidFill>
                <a:schemeClr val="tx1"/>
              </a:solidFill>
              <a:latin typeface="+mn-ea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ko-KR" altLang="en-US" sz="1800" dirty="0">
                <a:solidFill>
                  <a:schemeClr val="tx1"/>
                </a:solidFill>
                <a:latin typeface="+mn-ea"/>
              </a:rPr>
              <a:t>   </a:t>
            </a:r>
            <a:r>
              <a:rPr lang="en-US" altLang="ko-KR" sz="1800" dirty="0">
                <a:solidFill>
                  <a:schemeClr val="tx1"/>
                </a:solidFill>
                <a:latin typeface="+mn-ea"/>
              </a:rPr>
              <a:t>- </a:t>
            </a:r>
            <a:r>
              <a:rPr lang="ko-KR" altLang="en-US" sz="1800" dirty="0">
                <a:solidFill>
                  <a:schemeClr val="tx1"/>
                </a:solidFill>
                <a:latin typeface="+mn-ea"/>
              </a:rPr>
              <a:t>문제와 기제의 관계</a:t>
            </a:r>
            <a:endParaRPr lang="en-US" altLang="ko-KR" sz="1800" dirty="0">
              <a:solidFill>
                <a:schemeClr val="tx1"/>
              </a:solidFill>
              <a:latin typeface="+mn-ea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ko-KR" altLang="en-US" sz="1800" dirty="0">
                <a:solidFill>
                  <a:schemeClr val="tx1"/>
                </a:solidFill>
                <a:latin typeface="+mn-ea"/>
              </a:rPr>
              <a:t>   </a:t>
            </a:r>
            <a:r>
              <a:rPr lang="en-US" altLang="ko-KR" sz="1800" dirty="0">
                <a:solidFill>
                  <a:schemeClr val="tx1"/>
                </a:solidFill>
                <a:latin typeface="+mn-ea"/>
              </a:rPr>
              <a:t>- </a:t>
            </a:r>
            <a:r>
              <a:rPr lang="ko-KR" altLang="en-US" sz="1800" dirty="0">
                <a:solidFill>
                  <a:schemeClr val="tx1"/>
                </a:solidFill>
                <a:latin typeface="+mn-ea"/>
              </a:rPr>
              <a:t>촉발요인</a:t>
            </a:r>
            <a:endParaRPr lang="en-US" altLang="ko-KR" sz="1800" dirty="0">
              <a:solidFill>
                <a:schemeClr val="tx1"/>
              </a:solidFill>
              <a:latin typeface="+mn-ea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ko-KR" altLang="en-US" sz="1800" dirty="0">
                <a:solidFill>
                  <a:schemeClr val="tx1"/>
                </a:solidFill>
                <a:latin typeface="+mn-ea"/>
              </a:rPr>
              <a:t>   </a:t>
            </a:r>
            <a:r>
              <a:rPr lang="en-US" altLang="ko-KR" sz="1800" dirty="0">
                <a:solidFill>
                  <a:schemeClr val="tx1"/>
                </a:solidFill>
                <a:latin typeface="+mn-ea"/>
              </a:rPr>
              <a:t>- </a:t>
            </a:r>
            <a:r>
              <a:rPr lang="ko-KR" altLang="en-US" sz="1800" dirty="0">
                <a:solidFill>
                  <a:schemeClr val="tx1"/>
                </a:solidFill>
                <a:latin typeface="+mn-ea"/>
              </a:rPr>
              <a:t>발달적 기원</a:t>
            </a:r>
            <a:endParaRPr lang="en-US" altLang="ko-KR" sz="1800" dirty="0">
              <a:solidFill>
                <a:schemeClr val="tx1"/>
              </a:solidFill>
              <a:latin typeface="+mn-ea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ko-KR" altLang="en-US" sz="1800" dirty="0">
                <a:solidFill>
                  <a:schemeClr val="tx1"/>
                </a:solidFill>
                <a:latin typeface="+mn-ea"/>
              </a:rPr>
              <a:t>   </a:t>
            </a:r>
            <a:r>
              <a:rPr lang="en-US" altLang="ko-KR" sz="1800" dirty="0">
                <a:solidFill>
                  <a:schemeClr val="tx1"/>
                </a:solidFill>
                <a:latin typeface="+mn-ea"/>
              </a:rPr>
              <a:t>- </a:t>
            </a:r>
            <a:r>
              <a:rPr lang="ko-KR" altLang="en-US" sz="1800" dirty="0">
                <a:solidFill>
                  <a:schemeClr val="tx1"/>
                </a:solidFill>
                <a:latin typeface="+mn-ea"/>
              </a:rPr>
              <a:t>예상 방해물</a:t>
            </a:r>
            <a:r>
              <a:rPr lang="en-US" altLang="ko-KR" sz="1800" dirty="0">
                <a:solidFill>
                  <a:schemeClr val="tx1"/>
                </a:solidFill>
                <a:latin typeface="+mn-ea"/>
              </a:rPr>
              <a:t> </a:t>
            </a:r>
          </a:p>
        </p:txBody>
      </p:sp>
      <p:sp>
        <p:nvSpPr>
          <p:cNvPr id="10" name="화살표: 오각형 9">
            <a:extLst>
              <a:ext uri="{FF2B5EF4-FFF2-40B4-BE49-F238E27FC236}">
                <a16:creationId xmlns:a16="http://schemas.microsoft.com/office/drawing/2014/main" xmlns="" id="{CFBDC3A0-1F0D-4DB9-A92F-46F40F16A63F}"/>
              </a:ext>
            </a:extLst>
          </p:cNvPr>
          <p:cNvSpPr/>
          <p:nvPr/>
        </p:nvSpPr>
        <p:spPr>
          <a:xfrm>
            <a:off x="1730086" y="1490939"/>
            <a:ext cx="5147032" cy="1002507"/>
          </a:xfrm>
          <a:prstGeom prst="homePlate">
            <a:avLst/>
          </a:prstGeom>
          <a:gradFill flip="none" rotWithShape="1">
            <a:gsLst>
              <a:gs pos="0">
                <a:schemeClr val="accent6">
                  <a:lumMod val="67000"/>
                </a:schemeClr>
              </a:gs>
              <a:gs pos="48000">
                <a:schemeClr val="accent6">
                  <a:lumMod val="97000"/>
                  <a:lumOff val="3000"/>
                </a:schemeClr>
              </a:gs>
              <a:gs pos="100000">
                <a:schemeClr val="accent6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ko-KR" altLang="en-US" sz="4000" dirty="0" smtClean="0">
                <a:solidFill>
                  <a:schemeClr val="tx1"/>
                </a:solidFill>
                <a:latin typeface="+mn-ea"/>
              </a:rPr>
              <a:t>첫 회기 </a:t>
            </a:r>
            <a:r>
              <a:rPr lang="ko-KR" altLang="en-US" sz="4000" dirty="0">
                <a:solidFill>
                  <a:schemeClr val="tx1"/>
                </a:solidFill>
                <a:latin typeface="+mn-ea"/>
              </a:rPr>
              <a:t>이후</a:t>
            </a:r>
            <a:endParaRPr lang="ko-KR" altLang="en-US" sz="4000" dirty="0">
              <a:solidFill>
                <a:schemeClr val="tx1"/>
              </a:solidFill>
            </a:endParaRPr>
          </a:p>
        </p:txBody>
      </p:sp>
      <p:sp>
        <p:nvSpPr>
          <p:cNvPr id="11" name="화살표: 오각형 10">
            <a:extLst>
              <a:ext uri="{FF2B5EF4-FFF2-40B4-BE49-F238E27FC236}">
                <a16:creationId xmlns:a16="http://schemas.microsoft.com/office/drawing/2014/main" xmlns="" id="{24173EE0-6255-47DB-8780-02633DE9EDD7}"/>
              </a:ext>
            </a:extLst>
          </p:cNvPr>
          <p:cNvSpPr/>
          <p:nvPr/>
        </p:nvSpPr>
        <p:spPr>
          <a:xfrm>
            <a:off x="1741562" y="3020245"/>
            <a:ext cx="5147034" cy="1071538"/>
          </a:xfrm>
          <a:prstGeom prst="homePlate">
            <a:avLst/>
          </a:prstGeom>
          <a:gradFill flip="none" rotWithShape="1">
            <a:gsLst>
              <a:gs pos="0">
                <a:schemeClr val="accent4">
                  <a:lumMod val="67000"/>
                </a:schemeClr>
              </a:gs>
              <a:gs pos="48000">
                <a:schemeClr val="accent4">
                  <a:lumMod val="97000"/>
                  <a:lumOff val="3000"/>
                </a:schemeClr>
              </a:gs>
              <a:gs pos="100000">
                <a:schemeClr val="accent4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ko-KR" altLang="en-US" sz="4000" dirty="0" smtClean="0">
                <a:solidFill>
                  <a:schemeClr val="tx1"/>
                </a:solidFill>
                <a:latin typeface="+mn-ea"/>
              </a:rPr>
              <a:t>매 회기 </a:t>
            </a:r>
            <a:r>
              <a:rPr lang="ko-KR" altLang="en-US" sz="4000" dirty="0">
                <a:solidFill>
                  <a:schemeClr val="tx1"/>
                </a:solidFill>
                <a:latin typeface="+mn-ea"/>
              </a:rPr>
              <a:t>후</a:t>
            </a:r>
            <a:endParaRPr lang="en-US" altLang="ko-KR" sz="40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12" name="화살표: 오각형 11">
            <a:extLst>
              <a:ext uri="{FF2B5EF4-FFF2-40B4-BE49-F238E27FC236}">
                <a16:creationId xmlns:a16="http://schemas.microsoft.com/office/drawing/2014/main" xmlns="" id="{0E8C14F3-9D2B-4A82-99C5-2A3E77D54716}"/>
              </a:ext>
            </a:extLst>
          </p:cNvPr>
          <p:cNvSpPr/>
          <p:nvPr/>
        </p:nvSpPr>
        <p:spPr>
          <a:xfrm>
            <a:off x="1730085" y="4701953"/>
            <a:ext cx="5147033" cy="1071538"/>
          </a:xfrm>
          <a:prstGeom prst="homePlate">
            <a:avLst/>
          </a:prstGeom>
          <a:gradFill flip="none" rotWithShape="1">
            <a:gsLst>
              <a:gs pos="0">
                <a:schemeClr val="accent5">
                  <a:lumMod val="67000"/>
                </a:schemeClr>
              </a:gs>
              <a:gs pos="48000">
                <a:schemeClr val="accent5">
                  <a:lumMod val="97000"/>
                  <a:lumOff val="3000"/>
                </a:schemeClr>
              </a:gs>
              <a:gs pos="100000">
                <a:schemeClr val="accent5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ko-KR" altLang="en-US" sz="4000" dirty="0">
                <a:solidFill>
                  <a:schemeClr val="tx1"/>
                </a:solidFill>
                <a:latin typeface="+mn-ea"/>
              </a:rPr>
              <a:t>종결 후</a:t>
            </a:r>
            <a:endParaRPr lang="en-US" altLang="ko-KR" sz="4000" dirty="0">
              <a:solidFill>
                <a:schemeClr val="tx1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166902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uiExpand="1" build="p" animBg="1"/>
      <p:bldP spid="10" grpId="0" animBg="1"/>
      <p:bldP spid="11" grpId="0" animBg="1"/>
      <p:bldP spid="1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8ED81CF9-4D02-4EA1-98C8-1C8BA2FA0694}"/>
              </a:ext>
            </a:extLst>
          </p:cNvPr>
          <p:cNvSpPr txBox="1">
            <a:spLocks noChangeAspect="1"/>
          </p:cNvSpPr>
          <p:nvPr/>
        </p:nvSpPr>
        <p:spPr>
          <a:xfrm>
            <a:off x="-9425" y="6469648"/>
            <a:ext cx="12191999" cy="375424"/>
          </a:xfrm>
          <a:prstGeom prst="rect">
            <a:avLst/>
          </a:prstGeom>
          <a:solidFill>
            <a:schemeClr val="bg1"/>
          </a:solidFill>
        </p:spPr>
        <p:txBody>
          <a:bodyPr wrap="square" anchor="ctr"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kumimoji="0" lang="en-US" altLang="ko-KR" sz="1200" dirty="0">
                <a:solidFill>
                  <a:srgbClr val="002060"/>
                </a:solidFill>
                <a:latin typeface="Arial Black" panose="020B0A04020102020204" pitchFamily="34" charset="0"/>
                <a:ea typeface="한컴 소망 B" panose="02020603020101020101" pitchFamily="18" charset="-127"/>
              </a:rPr>
              <a:t>                                                                                         [</a:t>
            </a:r>
            <a:r>
              <a:rPr lang="en-US" altLang="ko-KR" sz="1200" dirty="0">
                <a:solidFill>
                  <a:srgbClr val="002060"/>
                </a:solidFill>
                <a:latin typeface="Arial Black" panose="020B0A04020102020204" pitchFamily="34" charset="0"/>
              </a:rPr>
              <a:t>Case Conceptualization]</a:t>
            </a:r>
            <a:r>
              <a:rPr lang="ko-KR" altLang="en-US" sz="1200" dirty="0">
                <a:solidFill>
                  <a:srgbClr val="002060"/>
                </a:solidFill>
                <a:latin typeface="Arial Black" panose="020B0A04020102020204" pitchFamily="34" charset="0"/>
              </a:rPr>
              <a:t>                                                                                   </a:t>
            </a:r>
            <a:r>
              <a:rPr kumimoji="0" lang="ko-KR" altLang="en-US" sz="1400" b="1" dirty="0">
                <a:latin typeface="Franklin Gothic Medium" panose="020B0603020102020204" pitchFamily="34" charset="0"/>
                <a:ea typeface="함초롬바탕" panose="02030504000101010101" pitchFamily="18" charset="-127"/>
                <a:cs typeface="함초롬바탕" panose="02030504000101010101" pitchFamily="18" charset="-127"/>
              </a:rPr>
              <a:t>채 유 경</a:t>
            </a:r>
            <a:r>
              <a:rPr kumimoji="0" lang="ko-KR" altLang="en-US" sz="1400" dirty="0">
                <a:latin typeface="Franklin Gothic Medium" panose="020B0603020102020204" pitchFamily="34" charset="0"/>
                <a:ea typeface="함초롬바탕" panose="02030504000101010101" pitchFamily="18" charset="-127"/>
                <a:cs typeface="함초롬바탕" panose="02030504000101010101" pitchFamily="18" charset="-127"/>
              </a:rPr>
              <a:t>  </a:t>
            </a:r>
            <a:r>
              <a:rPr kumimoji="0" lang="en-US" altLang="ko-KR" sz="1200" dirty="0">
                <a:latin typeface="Franklin Gothic Medium" panose="020B0603020102020204" pitchFamily="34" charset="0"/>
                <a:ea typeface="함초롬바탕" panose="02030504000101010101" pitchFamily="18" charset="-127"/>
                <a:cs typeface="함초롬바탕" panose="02030504000101010101" pitchFamily="18" charset="-127"/>
              </a:rPr>
              <a:t>Ed. D.</a:t>
            </a:r>
          </a:p>
        </p:txBody>
      </p:sp>
      <p:pic>
        <p:nvPicPr>
          <p:cNvPr id="1025" name="_x47704960">
            <a:extLst>
              <a:ext uri="{FF2B5EF4-FFF2-40B4-BE49-F238E27FC236}">
                <a16:creationId xmlns:a16="http://schemas.microsoft.com/office/drawing/2014/main" xmlns="" id="{EB97C7C0-479F-4BB3-BA58-3FB13696C8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38026" y="6485537"/>
            <a:ext cx="2228848" cy="3690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직사각형 7">
            <a:extLst>
              <a:ext uri="{FF2B5EF4-FFF2-40B4-BE49-F238E27FC236}">
                <a16:creationId xmlns:a16="http://schemas.microsoft.com/office/drawing/2014/main" xmlns="" id="{98136891-9C25-4031-92B6-94BB89698084}"/>
              </a:ext>
            </a:extLst>
          </p:cNvPr>
          <p:cNvSpPr/>
          <p:nvPr/>
        </p:nvSpPr>
        <p:spPr>
          <a:xfrm>
            <a:off x="0" y="6469648"/>
            <a:ext cx="12182574" cy="4571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3" name="직선 연결선 12">
            <a:extLst>
              <a:ext uri="{FF2B5EF4-FFF2-40B4-BE49-F238E27FC236}">
                <a16:creationId xmlns:a16="http://schemas.microsoft.com/office/drawing/2014/main" xmlns="" id="{13E6FC30-7B75-4A76-894D-5545DFA870FE}"/>
              </a:ext>
            </a:extLst>
          </p:cNvPr>
          <p:cNvCxnSpPr/>
          <p:nvPr/>
        </p:nvCxnSpPr>
        <p:spPr>
          <a:xfrm>
            <a:off x="329938" y="820132"/>
            <a:ext cx="5147033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직선 연결선 15">
            <a:extLst>
              <a:ext uri="{FF2B5EF4-FFF2-40B4-BE49-F238E27FC236}">
                <a16:creationId xmlns:a16="http://schemas.microsoft.com/office/drawing/2014/main" xmlns="" id="{9E09519B-662A-4186-9C21-80A6C925F085}"/>
              </a:ext>
            </a:extLst>
          </p:cNvPr>
          <p:cNvCxnSpPr/>
          <p:nvPr/>
        </p:nvCxnSpPr>
        <p:spPr>
          <a:xfrm>
            <a:off x="482338" y="753306"/>
            <a:ext cx="5147033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내용 개체 틀 2">
            <a:extLst>
              <a:ext uri="{FF2B5EF4-FFF2-40B4-BE49-F238E27FC236}">
                <a16:creationId xmlns:a16="http://schemas.microsoft.com/office/drawing/2014/main" xmlns="" id="{373E09A1-0A22-41A0-80E9-1E8EB9614F0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xmlns="" id="{F6A89B81-0A41-442D-8F6F-658CA63EAC9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8106" y="136310"/>
            <a:ext cx="5715495" cy="6299761"/>
          </a:xfrm>
          <a:prstGeom prst="rect">
            <a:avLst/>
          </a:prstGeom>
        </p:spPr>
      </p:pic>
      <p:pic>
        <p:nvPicPr>
          <p:cNvPr id="10" name="그림 9">
            <a:extLst>
              <a:ext uri="{FF2B5EF4-FFF2-40B4-BE49-F238E27FC236}">
                <a16:creationId xmlns:a16="http://schemas.microsoft.com/office/drawing/2014/main" xmlns="" id="{9857A8DD-FEE5-4429-A195-698228AA43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69888" y="136310"/>
            <a:ext cx="4983912" cy="1806097"/>
          </a:xfrm>
          <a:prstGeom prst="rect">
            <a:avLst/>
          </a:prstGeom>
        </p:spPr>
      </p:pic>
      <p:pic>
        <p:nvPicPr>
          <p:cNvPr id="12" name="그림 11">
            <a:extLst>
              <a:ext uri="{FF2B5EF4-FFF2-40B4-BE49-F238E27FC236}">
                <a16:creationId xmlns:a16="http://schemas.microsoft.com/office/drawing/2014/main" xmlns="" id="{096A35F0-7559-48B9-B154-00F40B8CDA8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387290" y="1825625"/>
            <a:ext cx="5578323" cy="4610446"/>
          </a:xfrm>
          <a:prstGeom prst="rect">
            <a:avLst/>
          </a:prstGeom>
        </p:spPr>
      </p:pic>
      <p:sp>
        <p:nvSpPr>
          <p:cNvPr id="15" name="설명선: 선 14">
            <a:extLst>
              <a:ext uri="{FF2B5EF4-FFF2-40B4-BE49-F238E27FC236}">
                <a16:creationId xmlns:a16="http://schemas.microsoft.com/office/drawing/2014/main" xmlns="" id="{D5BAC559-A65C-4D87-994D-DF1F9C814753}"/>
              </a:ext>
            </a:extLst>
          </p:cNvPr>
          <p:cNvSpPr/>
          <p:nvPr/>
        </p:nvSpPr>
        <p:spPr>
          <a:xfrm>
            <a:off x="2045617" y="3918891"/>
            <a:ext cx="1337431" cy="333595"/>
          </a:xfrm>
          <a:prstGeom prst="borderCallout1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xmlns="" id="{C4CA9C5B-F404-471B-A63A-77429A226509}"/>
              </a:ext>
            </a:extLst>
          </p:cNvPr>
          <p:cNvSpPr/>
          <p:nvPr/>
        </p:nvSpPr>
        <p:spPr>
          <a:xfrm>
            <a:off x="1898913" y="3878298"/>
            <a:ext cx="1630837" cy="41478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>
                <a:solidFill>
                  <a:schemeClr val="tx1"/>
                </a:solidFill>
              </a:rPr>
              <a:t>사례개념화</a:t>
            </a:r>
          </a:p>
        </p:txBody>
      </p:sp>
    </p:spTree>
    <p:extLst>
      <p:ext uri="{BB962C8B-B14F-4D97-AF65-F5344CB8AC3E}">
        <p14:creationId xmlns:p14="http://schemas.microsoft.com/office/powerpoint/2010/main" xmlns="" val="209437304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F8F7D18A-D1DF-4FFB-85AE-2B9C18631991}"/>
              </a:ext>
            </a:extLst>
          </p:cNvPr>
          <p:cNvSpPr txBox="1"/>
          <p:nvPr/>
        </p:nvSpPr>
        <p:spPr>
          <a:xfrm>
            <a:off x="238026" y="168531"/>
            <a:ext cx="5238945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ko-KR" altLang="en-US" sz="3200" dirty="0">
                <a:solidFill>
                  <a:srgbClr val="002060"/>
                </a:solidFill>
                <a:latin typeface="HY헤드라인M" pitchFamily="18" charset="-127"/>
                <a:ea typeface="HY헤드라인M" pitchFamily="18" charset="-127"/>
              </a:rPr>
              <a:t>사례개념화 소감</a:t>
            </a:r>
            <a:endParaRPr kumimoji="1" lang="ko-KR" altLang="en-US" sz="2800" b="1" dirty="0">
              <a:solidFill>
                <a:srgbClr val="002060"/>
              </a:solidFill>
              <a:latin typeface="+mn-ea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8ED81CF9-4D02-4EA1-98C8-1C8BA2FA0694}"/>
              </a:ext>
            </a:extLst>
          </p:cNvPr>
          <p:cNvSpPr txBox="1">
            <a:spLocks noChangeAspect="1"/>
          </p:cNvSpPr>
          <p:nvPr/>
        </p:nvSpPr>
        <p:spPr>
          <a:xfrm>
            <a:off x="-9425" y="6469648"/>
            <a:ext cx="12191999" cy="375424"/>
          </a:xfrm>
          <a:prstGeom prst="rect">
            <a:avLst/>
          </a:prstGeom>
          <a:solidFill>
            <a:schemeClr val="bg1"/>
          </a:solidFill>
        </p:spPr>
        <p:txBody>
          <a:bodyPr wrap="square" anchor="ctr"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kumimoji="0" lang="en-US" altLang="ko-KR" sz="1200" dirty="0">
                <a:solidFill>
                  <a:srgbClr val="002060"/>
                </a:solidFill>
                <a:latin typeface="Arial Black" panose="020B0A04020102020204" pitchFamily="34" charset="0"/>
                <a:ea typeface="한컴 소망 B" panose="02020603020101020101" pitchFamily="18" charset="-127"/>
              </a:rPr>
              <a:t>                                                                                         [</a:t>
            </a:r>
            <a:r>
              <a:rPr lang="en-US" altLang="ko-KR" sz="1200" dirty="0">
                <a:solidFill>
                  <a:srgbClr val="002060"/>
                </a:solidFill>
                <a:latin typeface="Arial Black" panose="020B0A04020102020204" pitchFamily="34" charset="0"/>
              </a:rPr>
              <a:t>Case Conceptualization]</a:t>
            </a:r>
            <a:r>
              <a:rPr lang="ko-KR" altLang="en-US" sz="1200" dirty="0">
                <a:solidFill>
                  <a:srgbClr val="002060"/>
                </a:solidFill>
                <a:latin typeface="Arial Black" panose="020B0A04020102020204" pitchFamily="34" charset="0"/>
              </a:rPr>
              <a:t>                                                                                   </a:t>
            </a:r>
            <a:r>
              <a:rPr kumimoji="0" lang="ko-KR" altLang="en-US" sz="1400" b="1" dirty="0">
                <a:latin typeface="Franklin Gothic Medium" panose="020B0603020102020204" pitchFamily="34" charset="0"/>
                <a:ea typeface="함초롬바탕" panose="02030504000101010101" pitchFamily="18" charset="-127"/>
                <a:cs typeface="함초롬바탕" panose="02030504000101010101" pitchFamily="18" charset="-127"/>
              </a:rPr>
              <a:t>채 유 경</a:t>
            </a:r>
            <a:r>
              <a:rPr kumimoji="0" lang="ko-KR" altLang="en-US" sz="1400" dirty="0">
                <a:latin typeface="Franklin Gothic Medium" panose="020B0603020102020204" pitchFamily="34" charset="0"/>
                <a:ea typeface="함초롬바탕" panose="02030504000101010101" pitchFamily="18" charset="-127"/>
                <a:cs typeface="함초롬바탕" panose="02030504000101010101" pitchFamily="18" charset="-127"/>
              </a:rPr>
              <a:t>  </a:t>
            </a:r>
            <a:r>
              <a:rPr kumimoji="0" lang="en-US" altLang="ko-KR" sz="1200" dirty="0">
                <a:latin typeface="Franklin Gothic Medium" panose="020B0603020102020204" pitchFamily="34" charset="0"/>
                <a:ea typeface="함초롬바탕" panose="02030504000101010101" pitchFamily="18" charset="-127"/>
                <a:cs typeface="함초롬바탕" panose="02030504000101010101" pitchFamily="18" charset="-127"/>
              </a:rPr>
              <a:t>Ed. D.</a:t>
            </a:r>
          </a:p>
        </p:txBody>
      </p:sp>
      <p:pic>
        <p:nvPicPr>
          <p:cNvPr id="1025" name="_x47704960">
            <a:extLst>
              <a:ext uri="{FF2B5EF4-FFF2-40B4-BE49-F238E27FC236}">
                <a16:creationId xmlns:a16="http://schemas.microsoft.com/office/drawing/2014/main" xmlns="" id="{EB97C7C0-479F-4BB3-BA58-3FB13696C8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38026" y="6485537"/>
            <a:ext cx="2228848" cy="3690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직사각형 7">
            <a:extLst>
              <a:ext uri="{FF2B5EF4-FFF2-40B4-BE49-F238E27FC236}">
                <a16:creationId xmlns:a16="http://schemas.microsoft.com/office/drawing/2014/main" xmlns="" id="{98136891-9C25-4031-92B6-94BB89698084}"/>
              </a:ext>
            </a:extLst>
          </p:cNvPr>
          <p:cNvSpPr/>
          <p:nvPr/>
        </p:nvSpPr>
        <p:spPr>
          <a:xfrm>
            <a:off x="0" y="6469648"/>
            <a:ext cx="12182574" cy="4571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3" name="직선 연결선 12">
            <a:extLst>
              <a:ext uri="{FF2B5EF4-FFF2-40B4-BE49-F238E27FC236}">
                <a16:creationId xmlns:a16="http://schemas.microsoft.com/office/drawing/2014/main" xmlns="" id="{13E6FC30-7B75-4A76-894D-5545DFA870FE}"/>
              </a:ext>
            </a:extLst>
          </p:cNvPr>
          <p:cNvCxnSpPr/>
          <p:nvPr/>
        </p:nvCxnSpPr>
        <p:spPr>
          <a:xfrm>
            <a:off x="329938" y="820132"/>
            <a:ext cx="5147033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직선 연결선 15">
            <a:extLst>
              <a:ext uri="{FF2B5EF4-FFF2-40B4-BE49-F238E27FC236}">
                <a16:creationId xmlns:a16="http://schemas.microsoft.com/office/drawing/2014/main" xmlns="" id="{9E09519B-662A-4186-9C21-80A6C925F085}"/>
              </a:ext>
            </a:extLst>
          </p:cNvPr>
          <p:cNvCxnSpPr/>
          <p:nvPr/>
        </p:nvCxnSpPr>
        <p:spPr>
          <a:xfrm>
            <a:off x="482338" y="753306"/>
            <a:ext cx="5147033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제목 1">
            <a:extLst>
              <a:ext uri="{FF2B5EF4-FFF2-40B4-BE49-F238E27FC236}">
                <a16:creationId xmlns:a16="http://schemas.microsoft.com/office/drawing/2014/main" xmlns="" id="{51D489DE-48F0-4D56-B283-73A80614E3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41922" y="2768600"/>
            <a:ext cx="8700940" cy="1320800"/>
          </a:xfrm>
        </p:spPr>
        <p:txBody>
          <a:bodyPr>
            <a:normAutofit fontScale="90000"/>
          </a:bodyPr>
          <a:lstStyle/>
          <a:p>
            <a:r>
              <a:rPr lang="en-US" altLang="ko-KR" dirty="0">
                <a:solidFill>
                  <a:srgbClr val="FF0066"/>
                </a:solidFill>
                <a:latin typeface="HY크리스탈M" panose="02030600000101010101" pitchFamily="18" charset="-127"/>
                <a:ea typeface="HY크리스탈M" panose="02030600000101010101" pitchFamily="18" charset="-127"/>
              </a:rPr>
              <a:t>“</a:t>
            </a:r>
            <a:r>
              <a:rPr lang="ko-KR" altLang="en-US" dirty="0">
                <a:solidFill>
                  <a:srgbClr val="FF0066"/>
                </a:solidFill>
                <a:latin typeface="HY크리스탈M" panose="02030600000101010101" pitchFamily="18" charset="-127"/>
                <a:ea typeface="HY크리스탈M" panose="02030600000101010101" pitchFamily="18" charset="-127"/>
              </a:rPr>
              <a:t>수고스러움이 맛을 낸다</a:t>
            </a:r>
            <a:r>
              <a:rPr lang="en-US" altLang="ko-KR" dirty="0">
                <a:solidFill>
                  <a:srgbClr val="FF0066"/>
                </a:solidFill>
                <a:latin typeface="HY크리스탈M" panose="02030600000101010101" pitchFamily="18" charset="-127"/>
                <a:ea typeface="HY크리스탈M" panose="02030600000101010101" pitchFamily="18" charset="-127"/>
              </a:rPr>
              <a:t>” </a:t>
            </a:r>
            <a:br>
              <a:rPr lang="en-US" altLang="ko-KR" dirty="0">
                <a:solidFill>
                  <a:srgbClr val="FF0066"/>
                </a:solidFill>
                <a:latin typeface="HY크리스탈M" panose="02030600000101010101" pitchFamily="18" charset="-127"/>
                <a:ea typeface="HY크리스탈M" panose="02030600000101010101" pitchFamily="18" charset="-127"/>
              </a:rPr>
            </a:br>
            <a:r>
              <a:rPr lang="en-US" altLang="ko-KR" dirty="0">
                <a:solidFill>
                  <a:srgbClr val="FF0066"/>
                </a:solidFill>
                <a:latin typeface="HY크리스탈M" panose="02030600000101010101" pitchFamily="18" charset="-127"/>
                <a:ea typeface="HY크리스탈M" panose="02030600000101010101" pitchFamily="18" charset="-127"/>
              </a:rPr>
              <a:t>                           </a:t>
            </a:r>
            <a:r>
              <a:rPr lang="en-US" altLang="ko-KR" sz="3100" dirty="0">
                <a:solidFill>
                  <a:schemeClr val="accent1">
                    <a:lumMod val="75000"/>
                  </a:schemeClr>
                </a:solidFill>
                <a:latin typeface="HY크리스탈M" panose="02030600000101010101" pitchFamily="18" charset="-127"/>
                <a:ea typeface="HY크리스탈M" panose="02030600000101010101" pitchFamily="18" charset="-127"/>
              </a:rPr>
              <a:t>by Kim(</a:t>
            </a:r>
            <a:r>
              <a:rPr lang="ko-KR" altLang="en-US" sz="3100" dirty="0">
                <a:solidFill>
                  <a:schemeClr val="accent1">
                    <a:lumMod val="75000"/>
                  </a:schemeClr>
                </a:solidFill>
                <a:latin typeface="HY크리스탈M" panose="02030600000101010101" pitchFamily="18" charset="-127"/>
                <a:ea typeface="HY크리스탈M" panose="02030600000101010101" pitchFamily="18" charset="-127"/>
              </a:rPr>
              <a:t>전인</a:t>
            </a:r>
            <a:r>
              <a:rPr lang="en-US" altLang="ko-KR" sz="3100" dirty="0">
                <a:solidFill>
                  <a:schemeClr val="accent1">
                    <a:lumMod val="75000"/>
                  </a:schemeClr>
                </a:solidFill>
                <a:latin typeface="HY크리스탈M" panose="02030600000101010101" pitchFamily="18" charset="-127"/>
                <a:ea typeface="HY크리스탈M" panose="02030600000101010101" pitchFamily="18" charset="-127"/>
              </a:rPr>
              <a:t>, 4</a:t>
            </a:r>
            <a:r>
              <a:rPr lang="ko-KR" altLang="en-US" sz="3100" dirty="0" err="1">
                <a:solidFill>
                  <a:schemeClr val="accent1">
                    <a:lumMod val="75000"/>
                  </a:schemeClr>
                </a:solidFill>
                <a:latin typeface="HY크리스탈M" panose="02030600000101010101" pitchFamily="18" charset="-127"/>
                <a:ea typeface="HY크리스탈M" panose="02030600000101010101" pitchFamily="18" charset="-127"/>
              </a:rPr>
              <a:t>학차</a:t>
            </a:r>
            <a:r>
              <a:rPr lang="en-US" altLang="ko-KR" sz="3100" dirty="0">
                <a:solidFill>
                  <a:schemeClr val="accent1">
                    <a:lumMod val="75000"/>
                  </a:schemeClr>
                </a:solidFill>
                <a:latin typeface="HY크리스탈M" panose="02030600000101010101" pitchFamily="18" charset="-127"/>
                <a:ea typeface="HY크리스탈M" panose="02030600000101010101" pitchFamily="18" charset="-127"/>
              </a:rPr>
              <a:t>)</a:t>
            </a:r>
            <a:br>
              <a:rPr lang="en-US" altLang="ko-KR" sz="3100" dirty="0">
                <a:solidFill>
                  <a:schemeClr val="accent1">
                    <a:lumMod val="75000"/>
                  </a:schemeClr>
                </a:solidFill>
                <a:latin typeface="HY크리스탈M" panose="02030600000101010101" pitchFamily="18" charset="-127"/>
                <a:ea typeface="HY크리스탈M" panose="02030600000101010101" pitchFamily="18" charset="-127"/>
              </a:rPr>
            </a:br>
            <a:r>
              <a:rPr lang="en-US" altLang="ko-KR" sz="3100" dirty="0">
                <a:solidFill>
                  <a:schemeClr val="accent1">
                    <a:lumMod val="75000"/>
                  </a:schemeClr>
                </a:solidFill>
                <a:latin typeface="HY크리스탈M" panose="02030600000101010101" pitchFamily="18" charset="-127"/>
                <a:ea typeface="HY크리스탈M" panose="02030600000101010101" pitchFamily="18" charset="-127"/>
              </a:rPr>
              <a:t/>
            </a:r>
            <a:br>
              <a:rPr lang="en-US" altLang="ko-KR" sz="3100" dirty="0">
                <a:solidFill>
                  <a:schemeClr val="accent1">
                    <a:lumMod val="75000"/>
                  </a:schemeClr>
                </a:solidFill>
                <a:latin typeface="HY크리스탈M" panose="02030600000101010101" pitchFamily="18" charset="-127"/>
                <a:ea typeface="HY크리스탈M" panose="02030600000101010101" pitchFamily="18" charset="-127"/>
              </a:rPr>
            </a:br>
            <a:r>
              <a:rPr lang="en-US" altLang="ko-KR" sz="3100" dirty="0">
                <a:solidFill>
                  <a:schemeClr val="accent1">
                    <a:lumMod val="75000"/>
                  </a:schemeClr>
                </a:solidFill>
                <a:latin typeface="HY크리스탈M" panose="02030600000101010101" pitchFamily="18" charset="-127"/>
                <a:ea typeface="HY크리스탈M" panose="02030600000101010101" pitchFamily="18" charset="-127"/>
              </a:rPr>
              <a:t/>
            </a:r>
            <a:br>
              <a:rPr lang="en-US" altLang="ko-KR" sz="3100" dirty="0">
                <a:solidFill>
                  <a:schemeClr val="accent1">
                    <a:lumMod val="75000"/>
                  </a:schemeClr>
                </a:solidFill>
                <a:latin typeface="HY크리스탈M" panose="02030600000101010101" pitchFamily="18" charset="-127"/>
                <a:ea typeface="HY크리스탈M" panose="02030600000101010101" pitchFamily="18" charset="-127"/>
              </a:rPr>
            </a:br>
            <a:r>
              <a:rPr lang="en-US" altLang="ko-KR" sz="3100" dirty="0">
                <a:solidFill>
                  <a:schemeClr val="accent1">
                    <a:lumMod val="75000"/>
                  </a:schemeClr>
                </a:solidFill>
                <a:latin typeface="HY크리스탈M" panose="02030600000101010101" pitchFamily="18" charset="-127"/>
                <a:ea typeface="HY크리스탈M" panose="02030600000101010101" pitchFamily="18" charset="-127"/>
              </a:rPr>
              <a:t/>
            </a:r>
            <a:br>
              <a:rPr lang="en-US" altLang="ko-KR" sz="3100" dirty="0">
                <a:solidFill>
                  <a:schemeClr val="accent1">
                    <a:lumMod val="75000"/>
                  </a:schemeClr>
                </a:solidFill>
                <a:latin typeface="HY크리스탈M" panose="02030600000101010101" pitchFamily="18" charset="-127"/>
                <a:ea typeface="HY크리스탈M" panose="02030600000101010101" pitchFamily="18" charset="-127"/>
              </a:rPr>
            </a:br>
            <a:r>
              <a:rPr lang="en-US" altLang="ko-KR" dirty="0">
                <a:solidFill>
                  <a:srgbClr val="FF0066"/>
                </a:solidFill>
                <a:latin typeface="HY크리스탈M" panose="02030600000101010101" pitchFamily="18" charset="-127"/>
                <a:ea typeface="HY크리스탈M" panose="02030600000101010101" pitchFamily="18" charset="-127"/>
              </a:rPr>
              <a:t>“</a:t>
            </a:r>
            <a:r>
              <a:rPr lang="ko-KR" altLang="en-US" dirty="0">
                <a:solidFill>
                  <a:srgbClr val="FF0066"/>
                </a:solidFill>
                <a:latin typeface="HY크리스탈M" panose="02030600000101010101" pitchFamily="18" charset="-127"/>
                <a:ea typeface="HY크리스탈M" panose="02030600000101010101" pitchFamily="18" charset="-127"/>
              </a:rPr>
              <a:t>사랑하는 사람에 대한 예의</a:t>
            </a:r>
            <a:r>
              <a:rPr lang="en-US" altLang="ko-KR" dirty="0">
                <a:solidFill>
                  <a:srgbClr val="FF0066"/>
                </a:solidFill>
                <a:latin typeface="HY크리스탈M" panose="02030600000101010101" pitchFamily="18" charset="-127"/>
                <a:ea typeface="HY크리스탈M" panose="02030600000101010101" pitchFamily="18" charset="-127"/>
              </a:rPr>
              <a:t>” </a:t>
            </a:r>
            <a:br>
              <a:rPr lang="en-US" altLang="ko-KR" dirty="0">
                <a:solidFill>
                  <a:srgbClr val="FF0066"/>
                </a:solidFill>
                <a:latin typeface="HY크리스탈M" panose="02030600000101010101" pitchFamily="18" charset="-127"/>
                <a:ea typeface="HY크리스탈M" panose="02030600000101010101" pitchFamily="18" charset="-127"/>
              </a:rPr>
            </a:br>
            <a:r>
              <a:rPr lang="en-US" altLang="ko-KR" dirty="0">
                <a:solidFill>
                  <a:srgbClr val="FF0066"/>
                </a:solidFill>
                <a:latin typeface="HY크리스탈M" panose="02030600000101010101" pitchFamily="18" charset="-127"/>
                <a:ea typeface="HY크리스탈M" panose="02030600000101010101" pitchFamily="18" charset="-127"/>
              </a:rPr>
              <a:t>                           </a:t>
            </a:r>
            <a:r>
              <a:rPr lang="en-US" altLang="ko-KR" sz="3100" dirty="0">
                <a:solidFill>
                  <a:schemeClr val="accent1">
                    <a:lumMod val="75000"/>
                  </a:schemeClr>
                </a:solidFill>
                <a:latin typeface="HY크리스탈M" panose="02030600000101010101" pitchFamily="18" charset="-127"/>
                <a:ea typeface="HY크리스탈M" panose="02030600000101010101" pitchFamily="18" charset="-127"/>
              </a:rPr>
              <a:t>by Jung(</a:t>
            </a:r>
            <a:r>
              <a:rPr lang="ko-KR" altLang="en-US" sz="3100" dirty="0">
                <a:solidFill>
                  <a:schemeClr val="accent1">
                    <a:lumMod val="75000"/>
                  </a:schemeClr>
                </a:solidFill>
                <a:latin typeface="HY크리스탈M" panose="02030600000101010101" pitchFamily="18" charset="-127"/>
                <a:ea typeface="HY크리스탈M" panose="02030600000101010101" pitchFamily="18" charset="-127"/>
              </a:rPr>
              <a:t>가족</a:t>
            </a:r>
            <a:r>
              <a:rPr lang="en-US" altLang="ko-KR" sz="3100" dirty="0">
                <a:solidFill>
                  <a:schemeClr val="accent1">
                    <a:lumMod val="75000"/>
                  </a:schemeClr>
                </a:solidFill>
                <a:latin typeface="HY크리스탈M" panose="02030600000101010101" pitchFamily="18" charset="-127"/>
                <a:ea typeface="HY크리스탈M" panose="02030600000101010101" pitchFamily="18" charset="-127"/>
              </a:rPr>
              <a:t>,4</a:t>
            </a:r>
            <a:r>
              <a:rPr lang="ko-KR" altLang="en-US" sz="3100" dirty="0" err="1">
                <a:solidFill>
                  <a:schemeClr val="accent1">
                    <a:lumMod val="75000"/>
                  </a:schemeClr>
                </a:solidFill>
                <a:latin typeface="HY크리스탈M" panose="02030600000101010101" pitchFamily="18" charset="-127"/>
                <a:ea typeface="HY크리스탈M" panose="02030600000101010101" pitchFamily="18" charset="-127"/>
              </a:rPr>
              <a:t>학차</a:t>
            </a:r>
            <a:r>
              <a:rPr lang="en-US" altLang="ko-KR" sz="3100" dirty="0">
                <a:solidFill>
                  <a:schemeClr val="accent1">
                    <a:lumMod val="75000"/>
                  </a:schemeClr>
                </a:solidFill>
                <a:latin typeface="HY크리스탈M" panose="02030600000101010101" pitchFamily="18" charset="-127"/>
                <a:ea typeface="HY크리스탈M" panose="02030600000101010101" pitchFamily="18" charset="-127"/>
              </a:rPr>
              <a:t>)</a:t>
            </a:r>
            <a:endParaRPr lang="ko-KR" altLang="en-US" sz="3100" dirty="0">
              <a:solidFill>
                <a:schemeClr val="accent1">
                  <a:lumMod val="75000"/>
                </a:schemeClr>
              </a:solidFill>
              <a:latin typeface="HY크리스탈M" panose="02030600000101010101" pitchFamily="18" charset="-127"/>
              <a:ea typeface="HY크리스탈M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5952607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F8F7D18A-D1DF-4FFB-85AE-2B9C18631991}"/>
              </a:ext>
            </a:extLst>
          </p:cNvPr>
          <p:cNvSpPr txBox="1"/>
          <p:nvPr/>
        </p:nvSpPr>
        <p:spPr>
          <a:xfrm>
            <a:off x="238026" y="168531"/>
            <a:ext cx="5238945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ko-KR" altLang="en-US" sz="3200" dirty="0">
                <a:solidFill>
                  <a:srgbClr val="002060"/>
                </a:solidFill>
                <a:latin typeface="HY헤드라인M" pitchFamily="18" charset="-127"/>
                <a:ea typeface="HY헤드라인M" pitchFamily="18" charset="-127"/>
              </a:rPr>
              <a:t>마 무 리</a:t>
            </a:r>
            <a:endParaRPr kumimoji="1" lang="ko-KR" altLang="en-US" sz="2800" b="1" dirty="0">
              <a:solidFill>
                <a:srgbClr val="002060"/>
              </a:solidFill>
              <a:latin typeface="+mn-ea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8ED81CF9-4D02-4EA1-98C8-1C8BA2FA0694}"/>
              </a:ext>
            </a:extLst>
          </p:cNvPr>
          <p:cNvSpPr txBox="1">
            <a:spLocks noChangeAspect="1"/>
          </p:cNvSpPr>
          <p:nvPr/>
        </p:nvSpPr>
        <p:spPr>
          <a:xfrm>
            <a:off x="-9425" y="6469648"/>
            <a:ext cx="12191999" cy="375424"/>
          </a:xfrm>
          <a:prstGeom prst="rect">
            <a:avLst/>
          </a:prstGeom>
          <a:solidFill>
            <a:schemeClr val="bg1"/>
          </a:solidFill>
        </p:spPr>
        <p:txBody>
          <a:bodyPr wrap="square" anchor="ctr"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kumimoji="0" lang="en-US" altLang="ko-KR" sz="1200" dirty="0">
                <a:solidFill>
                  <a:srgbClr val="002060"/>
                </a:solidFill>
                <a:latin typeface="Arial Black" panose="020B0A04020102020204" pitchFamily="34" charset="0"/>
                <a:ea typeface="한컴 소망 B" panose="02020603020101020101" pitchFamily="18" charset="-127"/>
              </a:rPr>
              <a:t>                                                                                         [</a:t>
            </a:r>
            <a:r>
              <a:rPr lang="en-US" altLang="ko-KR" sz="1200" dirty="0">
                <a:solidFill>
                  <a:srgbClr val="002060"/>
                </a:solidFill>
                <a:latin typeface="Arial Black" panose="020B0A04020102020204" pitchFamily="34" charset="0"/>
              </a:rPr>
              <a:t>Case Conceptualization]</a:t>
            </a:r>
            <a:r>
              <a:rPr lang="ko-KR" altLang="en-US" sz="1200" dirty="0">
                <a:solidFill>
                  <a:srgbClr val="002060"/>
                </a:solidFill>
                <a:latin typeface="Arial Black" panose="020B0A04020102020204" pitchFamily="34" charset="0"/>
              </a:rPr>
              <a:t>                                                                                   </a:t>
            </a:r>
            <a:r>
              <a:rPr kumimoji="0" lang="ko-KR" altLang="en-US" sz="1400" b="1" dirty="0">
                <a:latin typeface="Franklin Gothic Medium" panose="020B0603020102020204" pitchFamily="34" charset="0"/>
                <a:ea typeface="함초롬바탕" panose="02030504000101010101" pitchFamily="18" charset="-127"/>
                <a:cs typeface="함초롬바탕" panose="02030504000101010101" pitchFamily="18" charset="-127"/>
              </a:rPr>
              <a:t>채 유 경</a:t>
            </a:r>
            <a:r>
              <a:rPr kumimoji="0" lang="ko-KR" altLang="en-US" sz="1400" dirty="0">
                <a:latin typeface="Franklin Gothic Medium" panose="020B0603020102020204" pitchFamily="34" charset="0"/>
                <a:ea typeface="함초롬바탕" panose="02030504000101010101" pitchFamily="18" charset="-127"/>
                <a:cs typeface="함초롬바탕" panose="02030504000101010101" pitchFamily="18" charset="-127"/>
              </a:rPr>
              <a:t>  </a:t>
            </a:r>
            <a:r>
              <a:rPr kumimoji="0" lang="en-US" altLang="ko-KR" sz="1200" dirty="0">
                <a:latin typeface="Franklin Gothic Medium" panose="020B0603020102020204" pitchFamily="34" charset="0"/>
                <a:ea typeface="함초롬바탕" panose="02030504000101010101" pitchFamily="18" charset="-127"/>
                <a:cs typeface="함초롬바탕" panose="02030504000101010101" pitchFamily="18" charset="-127"/>
              </a:rPr>
              <a:t>Ed. D.</a:t>
            </a:r>
          </a:p>
        </p:txBody>
      </p:sp>
      <p:pic>
        <p:nvPicPr>
          <p:cNvPr id="1025" name="_x47704960">
            <a:extLst>
              <a:ext uri="{FF2B5EF4-FFF2-40B4-BE49-F238E27FC236}">
                <a16:creationId xmlns:a16="http://schemas.microsoft.com/office/drawing/2014/main" xmlns="" id="{EB97C7C0-479F-4BB3-BA58-3FB13696C8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38026" y="6485537"/>
            <a:ext cx="2228848" cy="3690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직사각형 7">
            <a:extLst>
              <a:ext uri="{FF2B5EF4-FFF2-40B4-BE49-F238E27FC236}">
                <a16:creationId xmlns:a16="http://schemas.microsoft.com/office/drawing/2014/main" xmlns="" id="{98136891-9C25-4031-92B6-94BB89698084}"/>
              </a:ext>
            </a:extLst>
          </p:cNvPr>
          <p:cNvSpPr/>
          <p:nvPr/>
        </p:nvSpPr>
        <p:spPr>
          <a:xfrm>
            <a:off x="0" y="6469648"/>
            <a:ext cx="12182574" cy="4571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3" name="직선 연결선 12">
            <a:extLst>
              <a:ext uri="{FF2B5EF4-FFF2-40B4-BE49-F238E27FC236}">
                <a16:creationId xmlns:a16="http://schemas.microsoft.com/office/drawing/2014/main" xmlns="" id="{13E6FC30-7B75-4A76-894D-5545DFA870FE}"/>
              </a:ext>
            </a:extLst>
          </p:cNvPr>
          <p:cNvCxnSpPr/>
          <p:nvPr/>
        </p:nvCxnSpPr>
        <p:spPr>
          <a:xfrm>
            <a:off x="329938" y="820132"/>
            <a:ext cx="5147033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직선 연결선 15">
            <a:extLst>
              <a:ext uri="{FF2B5EF4-FFF2-40B4-BE49-F238E27FC236}">
                <a16:creationId xmlns:a16="http://schemas.microsoft.com/office/drawing/2014/main" xmlns="" id="{9E09519B-662A-4186-9C21-80A6C925F085}"/>
              </a:ext>
            </a:extLst>
          </p:cNvPr>
          <p:cNvCxnSpPr/>
          <p:nvPr/>
        </p:nvCxnSpPr>
        <p:spPr>
          <a:xfrm>
            <a:off x="482338" y="753306"/>
            <a:ext cx="5147033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내용 개체 틀 2">
            <a:extLst>
              <a:ext uri="{FF2B5EF4-FFF2-40B4-BE49-F238E27FC236}">
                <a16:creationId xmlns:a16="http://schemas.microsoft.com/office/drawing/2014/main" xmlns="" id="{F9FEEE67-8426-4F49-A9C2-D56D48467999}"/>
              </a:ext>
            </a:extLst>
          </p:cNvPr>
          <p:cNvSpPr txBox="1">
            <a:spLocks/>
          </p:cNvSpPr>
          <p:nvPr/>
        </p:nvSpPr>
        <p:spPr>
          <a:xfrm>
            <a:off x="1271921" y="1744414"/>
            <a:ext cx="9629305" cy="459113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endParaRPr lang="en-US" altLang="ko-KR" sz="2400" dirty="0"/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2400" dirty="0"/>
              <a:t>사례 개념화는 한편으로 법칙정립적 원리와 증거에 의존하면서도</a:t>
            </a:r>
            <a:r>
              <a:rPr lang="en-US" altLang="ko-KR" sz="2400" dirty="0"/>
              <a:t>, </a:t>
            </a:r>
          </a:p>
          <a:p>
            <a:pPr marL="0" indent="0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ko-KR" altLang="en-US" sz="2400" dirty="0"/>
              <a:t>    다른 한편으로 내담자의 경험과 가치에 기초해야 한다</a:t>
            </a:r>
            <a:r>
              <a:rPr lang="en-US" altLang="ko-KR" sz="2400" dirty="0"/>
              <a:t>. </a:t>
            </a:r>
          </a:p>
          <a:p>
            <a:pPr marL="0" indent="0">
              <a:lnSpc>
                <a:spcPct val="150000"/>
              </a:lnSpc>
              <a:buFont typeface="Arial" panose="020B0604020202020204" pitchFamily="34" charset="0"/>
              <a:buNone/>
            </a:pPr>
            <a:endParaRPr lang="en-US" altLang="ko-KR" sz="1100" dirty="0"/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2400" dirty="0"/>
              <a:t>우리는 내담자를 그 자신의 경험의 전문가로 존중하면서</a:t>
            </a:r>
            <a:r>
              <a:rPr lang="en-US" altLang="ko-KR" sz="2400" dirty="0"/>
              <a:t>,</a:t>
            </a:r>
            <a:r>
              <a:rPr lang="ko-KR" altLang="en-US" sz="2400" dirty="0"/>
              <a:t> </a:t>
            </a:r>
            <a:endParaRPr lang="en-US" altLang="ko-KR" sz="2400" dirty="0"/>
          </a:p>
          <a:p>
            <a:pPr marL="0" indent="0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ko-KR" altLang="en-US" sz="2400" dirty="0"/>
              <a:t>    치료자를 인간 행동 및 적응의 일반 원리에 대한 전문가로 인식하는 </a:t>
            </a:r>
            <a:endParaRPr lang="en-US" altLang="ko-KR" sz="2400" dirty="0"/>
          </a:p>
          <a:p>
            <a:pPr marL="0" indent="0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ko-KR" altLang="en-US" sz="2400" dirty="0"/>
              <a:t>    치료적 자세에서 작업한다</a:t>
            </a:r>
            <a:r>
              <a:rPr lang="en-US" altLang="ko-KR" sz="1900" dirty="0"/>
              <a:t>(Roemer &amp; </a:t>
            </a:r>
            <a:r>
              <a:rPr lang="en-US" altLang="ko-KR" sz="1900" dirty="0" err="1"/>
              <a:t>Orsillo</a:t>
            </a:r>
            <a:r>
              <a:rPr lang="en-US" altLang="ko-KR" sz="1900" dirty="0"/>
              <a:t>, 2009). </a:t>
            </a:r>
          </a:p>
        </p:txBody>
      </p:sp>
      <p:sp>
        <p:nvSpPr>
          <p:cNvPr id="11" name="제목 1">
            <a:extLst>
              <a:ext uri="{FF2B5EF4-FFF2-40B4-BE49-F238E27FC236}">
                <a16:creationId xmlns:a16="http://schemas.microsoft.com/office/drawing/2014/main" xmlns="" id="{51D489DE-48F0-4D56-B283-73A80614E3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52450" y="945644"/>
            <a:ext cx="8596668" cy="1320800"/>
          </a:xfrm>
        </p:spPr>
        <p:txBody>
          <a:bodyPr/>
          <a:lstStyle/>
          <a:p>
            <a:r>
              <a:rPr lang="ko-KR" altLang="en-US" dirty="0">
                <a:solidFill>
                  <a:srgbClr val="FF0066"/>
                </a:solidFill>
                <a:latin typeface="HY크리스탈M" panose="02030600000101010101" pitchFamily="18" charset="-127"/>
                <a:ea typeface="HY크리스탈M" panose="02030600000101010101" pitchFamily="18" charset="-127"/>
              </a:rPr>
              <a:t>사례개념화는 언제나 가설적이다</a:t>
            </a:r>
          </a:p>
        </p:txBody>
      </p:sp>
    </p:spTree>
    <p:extLst>
      <p:ext uri="{BB962C8B-B14F-4D97-AF65-F5344CB8AC3E}">
        <p14:creationId xmlns:p14="http://schemas.microsoft.com/office/powerpoint/2010/main" xmlns="" val="181298835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F8F7D18A-D1DF-4FFB-85AE-2B9C18631991}"/>
              </a:ext>
            </a:extLst>
          </p:cNvPr>
          <p:cNvSpPr txBox="1"/>
          <p:nvPr/>
        </p:nvSpPr>
        <p:spPr>
          <a:xfrm>
            <a:off x="238026" y="168531"/>
            <a:ext cx="5238945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ko-KR" altLang="en-US" sz="3200" dirty="0">
                <a:solidFill>
                  <a:srgbClr val="002060"/>
                </a:solidFill>
                <a:latin typeface="HY헤드라인M" pitchFamily="18" charset="-127"/>
                <a:ea typeface="HY헤드라인M" pitchFamily="18" charset="-127"/>
              </a:rPr>
              <a:t>상담 사례개념화의 요소</a:t>
            </a:r>
            <a:endParaRPr kumimoji="1" lang="ko-KR" altLang="en-US" sz="2800" b="1" dirty="0">
              <a:solidFill>
                <a:srgbClr val="002060"/>
              </a:solidFill>
              <a:latin typeface="+mn-ea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8ED81CF9-4D02-4EA1-98C8-1C8BA2FA0694}"/>
              </a:ext>
            </a:extLst>
          </p:cNvPr>
          <p:cNvSpPr txBox="1">
            <a:spLocks noChangeAspect="1"/>
          </p:cNvSpPr>
          <p:nvPr/>
        </p:nvSpPr>
        <p:spPr>
          <a:xfrm>
            <a:off x="-9425" y="6469648"/>
            <a:ext cx="12191999" cy="375424"/>
          </a:xfrm>
          <a:prstGeom prst="rect">
            <a:avLst/>
          </a:prstGeom>
          <a:solidFill>
            <a:schemeClr val="bg1"/>
          </a:solidFill>
        </p:spPr>
        <p:txBody>
          <a:bodyPr wrap="square" anchor="ctr"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kumimoji="0" lang="en-US" altLang="ko-KR" sz="1200" dirty="0">
                <a:solidFill>
                  <a:srgbClr val="002060"/>
                </a:solidFill>
                <a:latin typeface="Arial Black" panose="020B0A04020102020204" pitchFamily="34" charset="0"/>
                <a:ea typeface="한컴 소망 B" panose="02020603020101020101" pitchFamily="18" charset="-127"/>
              </a:rPr>
              <a:t>                                                                                         [</a:t>
            </a:r>
            <a:r>
              <a:rPr lang="en-US" altLang="ko-KR" sz="1200" dirty="0">
                <a:solidFill>
                  <a:srgbClr val="002060"/>
                </a:solidFill>
                <a:latin typeface="Arial Black" panose="020B0A04020102020204" pitchFamily="34" charset="0"/>
              </a:rPr>
              <a:t>Case Conceptualization]</a:t>
            </a:r>
            <a:r>
              <a:rPr lang="ko-KR" altLang="en-US" sz="1200" dirty="0">
                <a:solidFill>
                  <a:srgbClr val="002060"/>
                </a:solidFill>
                <a:latin typeface="Arial Black" panose="020B0A04020102020204" pitchFamily="34" charset="0"/>
              </a:rPr>
              <a:t>                                                                                   </a:t>
            </a:r>
            <a:r>
              <a:rPr kumimoji="0" lang="ko-KR" altLang="en-US" sz="1400" b="1" dirty="0">
                <a:latin typeface="Franklin Gothic Medium" panose="020B0603020102020204" pitchFamily="34" charset="0"/>
                <a:ea typeface="함초롬바탕" panose="02030504000101010101" pitchFamily="18" charset="-127"/>
                <a:cs typeface="함초롬바탕" panose="02030504000101010101" pitchFamily="18" charset="-127"/>
              </a:rPr>
              <a:t>채 유 경</a:t>
            </a:r>
            <a:r>
              <a:rPr kumimoji="0" lang="ko-KR" altLang="en-US" sz="1400" dirty="0">
                <a:latin typeface="Franklin Gothic Medium" panose="020B0603020102020204" pitchFamily="34" charset="0"/>
                <a:ea typeface="함초롬바탕" panose="02030504000101010101" pitchFamily="18" charset="-127"/>
                <a:cs typeface="함초롬바탕" panose="02030504000101010101" pitchFamily="18" charset="-127"/>
              </a:rPr>
              <a:t>  </a:t>
            </a:r>
            <a:r>
              <a:rPr kumimoji="0" lang="en-US" altLang="ko-KR" sz="1200" dirty="0">
                <a:latin typeface="Franklin Gothic Medium" panose="020B0603020102020204" pitchFamily="34" charset="0"/>
                <a:ea typeface="함초롬바탕" panose="02030504000101010101" pitchFamily="18" charset="-127"/>
                <a:cs typeface="함초롬바탕" panose="02030504000101010101" pitchFamily="18" charset="-127"/>
              </a:rPr>
              <a:t>Ed. D.</a:t>
            </a:r>
          </a:p>
        </p:txBody>
      </p:sp>
      <p:pic>
        <p:nvPicPr>
          <p:cNvPr id="1025" name="_x47704960">
            <a:extLst>
              <a:ext uri="{FF2B5EF4-FFF2-40B4-BE49-F238E27FC236}">
                <a16:creationId xmlns:a16="http://schemas.microsoft.com/office/drawing/2014/main" xmlns="" id="{EB97C7C0-479F-4BB3-BA58-3FB13696C8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38026" y="6485537"/>
            <a:ext cx="2228848" cy="3690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직사각형 7">
            <a:extLst>
              <a:ext uri="{FF2B5EF4-FFF2-40B4-BE49-F238E27FC236}">
                <a16:creationId xmlns:a16="http://schemas.microsoft.com/office/drawing/2014/main" xmlns="" id="{98136891-9C25-4031-92B6-94BB89698084}"/>
              </a:ext>
            </a:extLst>
          </p:cNvPr>
          <p:cNvSpPr/>
          <p:nvPr/>
        </p:nvSpPr>
        <p:spPr>
          <a:xfrm>
            <a:off x="0" y="6469648"/>
            <a:ext cx="12182574" cy="4571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3" name="직선 연결선 12">
            <a:extLst>
              <a:ext uri="{FF2B5EF4-FFF2-40B4-BE49-F238E27FC236}">
                <a16:creationId xmlns:a16="http://schemas.microsoft.com/office/drawing/2014/main" xmlns="" id="{13E6FC30-7B75-4A76-894D-5545DFA870FE}"/>
              </a:ext>
            </a:extLst>
          </p:cNvPr>
          <p:cNvCxnSpPr/>
          <p:nvPr/>
        </p:nvCxnSpPr>
        <p:spPr>
          <a:xfrm>
            <a:off x="329938" y="820132"/>
            <a:ext cx="5147033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직선 연결선 15">
            <a:extLst>
              <a:ext uri="{FF2B5EF4-FFF2-40B4-BE49-F238E27FC236}">
                <a16:creationId xmlns:a16="http://schemas.microsoft.com/office/drawing/2014/main" xmlns="" id="{9E09519B-662A-4186-9C21-80A6C925F085}"/>
              </a:ext>
            </a:extLst>
          </p:cNvPr>
          <p:cNvCxnSpPr/>
          <p:nvPr/>
        </p:nvCxnSpPr>
        <p:spPr>
          <a:xfrm>
            <a:off x="482338" y="753306"/>
            <a:ext cx="5147033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내용 개체 틀 2">
            <a:extLst>
              <a:ext uri="{FF2B5EF4-FFF2-40B4-BE49-F238E27FC236}">
                <a16:creationId xmlns:a16="http://schemas.microsoft.com/office/drawing/2014/main" xmlns="" id="{619E94EE-5B4D-46F2-A871-61B0A5E67816}"/>
              </a:ext>
            </a:extLst>
          </p:cNvPr>
          <p:cNvSpPr txBox="1">
            <a:spLocks/>
          </p:cNvSpPr>
          <p:nvPr/>
        </p:nvSpPr>
        <p:spPr>
          <a:xfrm>
            <a:off x="158252" y="1453601"/>
            <a:ext cx="11939482" cy="483091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ko-KR" altLang="en-US" sz="180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이명우 </a:t>
            </a:r>
            <a:r>
              <a:rPr lang="en-US" altLang="ko-KR" sz="180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(2017). </a:t>
            </a:r>
            <a:r>
              <a:rPr lang="ko-KR" altLang="en-US" sz="1800">
                <a:latin typeface="+mn-ea"/>
                <a:cs typeface="함초롬바탕" panose="02030504000101010101" pitchFamily="18" charset="-127"/>
              </a:rPr>
              <a:t>효과적인 상담을 위한 사례개념화의 실제 </a:t>
            </a:r>
            <a:r>
              <a:rPr lang="en-US" altLang="ko-KR" sz="1800">
                <a:latin typeface="+mn-ea"/>
                <a:cs typeface="함초롬바탕" panose="02030504000101010101" pitchFamily="18" charset="-127"/>
              </a:rPr>
              <a:t>: </a:t>
            </a:r>
            <a:r>
              <a:rPr lang="ko-KR" altLang="en-US" sz="1800">
                <a:latin typeface="+mn-ea"/>
                <a:cs typeface="함초롬바탕" panose="02030504000101010101" pitchFamily="18" charset="-127"/>
              </a:rPr>
              <a:t>통합적 사례개념화 모형</a:t>
            </a:r>
            <a:r>
              <a:rPr lang="en-US" altLang="ko-KR" sz="1800">
                <a:latin typeface="+mn-ea"/>
                <a:cs typeface="함초롬바탕" panose="02030504000101010101" pitchFamily="18" charset="-127"/>
              </a:rPr>
              <a:t>(ICCM-X) </a:t>
            </a:r>
            <a:r>
              <a:rPr lang="ko-KR" altLang="en-US" sz="180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학지사</a:t>
            </a:r>
            <a:r>
              <a:rPr lang="en-US" altLang="ko-KR" sz="180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en-US" altLang="ko-KR" sz="180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Berman, P.S.(1997). </a:t>
            </a:r>
            <a:r>
              <a:rPr lang="ko-KR" altLang="en-US" sz="180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사례개념화</a:t>
            </a:r>
            <a:r>
              <a:rPr lang="en-US" altLang="ko-KR" sz="180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: </a:t>
            </a:r>
            <a:r>
              <a:rPr lang="ko-KR" altLang="en-US" sz="180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원리와 실제 </a:t>
            </a:r>
            <a:r>
              <a:rPr lang="en-US" altLang="ko-KR" sz="180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[</a:t>
            </a:r>
            <a:r>
              <a:rPr lang="en-US" altLang="ko-KR" sz="1800" i="1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Case Conceptualization and Treatment Planning]. </a:t>
            </a:r>
            <a:r>
              <a:rPr lang="en-US" altLang="ko-KR" sz="180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(</a:t>
            </a:r>
            <a:r>
              <a:rPr lang="ko-KR" altLang="en-US" sz="180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이윤주 역</a:t>
            </a:r>
            <a:r>
              <a:rPr lang="en-US" altLang="ko-KR" sz="180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). </a:t>
            </a:r>
          </a:p>
          <a:p>
            <a:pPr marL="0" indent="0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en-US" altLang="ko-KR" sz="180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               </a:t>
            </a:r>
            <a:r>
              <a:rPr lang="ko-KR" altLang="en-US" sz="180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서울</a:t>
            </a:r>
            <a:r>
              <a:rPr lang="en-US" altLang="ko-KR" sz="180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: </a:t>
            </a:r>
            <a:r>
              <a:rPr lang="ko-KR" altLang="en-US" sz="180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학지사</a:t>
            </a:r>
            <a:r>
              <a:rPr lang="en-US" altLang="ko-KR" sz="180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(</a:t>
            </a:r>
            <a:r>
              <a:rPr lang="ko-KR" altLang="en-US" sz="180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원전은 </a:t>
            </a:r>
            <a:r>
              <a:rPr lang="en-US" altLang="ko-KR" sz="180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1997</a:t>
            </a:r>
            <a:r>
              <a:rPr lang="ko-KR" altLang="en-US" sz="180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에 출판</a:t>
            </a:r>
            <a:r>
              <a:rPr lang="en-US" altLang="ko-KR" sz="180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)</a:t>
            </a:r>
          </a:p>
          <a:p>
            <a:pPr>
              <a:lnSpc>
                <a:spcPct val="150000"/>
              </a:lnSpc>
            </a:pPr>
            <a:r>
              <a:rPr lang="en-US" altLang="ko-KR" sz="180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Roemer, L. &amp; Orsillo, S. M. (2009). </a:t>
            </a:r>
            <a:r>
              <a:rPr lang="en-US" altLang="ko-KR" sz="1800" i="1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Mindfulness- &amp; Acceptance-Based Behavioral Therapies in Practice</a:t>
            </a:r>
            <a:r>
              <a:rPr lang="en-US" altLang="ko-KR" sz="180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. </a:t>
            </a:r>
          </a:p>
          <a:p>
            <a:pPr marL="0" indent="0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en-US" altLang="ko-KR" sz="180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               NY: Guilford.</a:t>
            </a:r>
            <a:endParaRPr lang="ko-KR" altLang="en-US" sz="2000">
              <a:latin typeface="함초롬바탕" panose="02030504000101010101" pitchFamily="18" charset="-127"/>
              <a:ea typeface="함초롬바탕" panose="02030504000101010101" pitchFamily="18" charset="-127"/>
              <a:cs typeface="함초롬바탕" panose="02030504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80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Sperry, L. &amp; Sperry, J. (2014). </a:t>
            </a:r>
            <a:r>
              <a:rPr lang="ko-KR" altLang="en-US" sz="1800">
                <a:latin typeface="+mn-ea"/>
                <a:cs typeface="함초롬바탕" panose="02030504000101010101" pitchFamily="18" charset="-127"/>
              </a:rPr>
              <a:t>상담실무자를 위한 사례개념화 이해와 실제</a:t>
            </a:r>
            <a:r>
              <a:rPr lang="en-US" altLang="ko-KR" sz="180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 </a:t>
            </a:r>
            <a:r>
              <a:rPr lang="en-US" altLang="ko-KR" sz="1800" i="1">
                <a:latin typeface="+mn-ea"/>
                <a:cs typeface="함초롬바탕" panose="02030504000101010101" pitchFamily="18" charset="-127"/>
              </a:rPr>
              <a:t>[ Case conceptualization:                </a:t>
            </a:r>
          </a:p>
          <a:p>
            <a:pPr marL="0" indent="0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en-US" altLang="ko-KR" sz="1800" i="1">
                <a:latin typeface="+mn-ea"/>
                <a:cs typeface="함초롬바탕" panose="02030504000101010101" pitchFamily="18" charset="-127"/>
              </a:rPr>
              <a:t>             Mastering this competency with ease and confidence].</a:t>
            </a:r>
            <a:r>
              <a:rPr lang="en-US" altLang="ko-KR" sz="1800">
                <a:latin typeface="+mn-ea"/>
                <a:cs typeface="함초롬바탕" panose="02030504000101010101" pitchFamily="18" charset="-127"/>
              </a:rPr>
              <a:t> </a:t>
            </a:r>
            <a:r>
              <a:rPr lang="en-US" altLang="ko-KR" sz="180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(</a:t>
            </a:r>
            <a:r>
              <a:rPr lang="ko-KR" altLang="en-US" sz="180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이명우 역</a:t>
            </a:r>
            <a:r>
              <a:rPr lang="en-US" altLang="ko-KR" sz="180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). </a:t>
            </a:r>
            <a:r>
              <a:rPr lang="ko-KR" altLang="en-US" sz="180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서울</a:t>
            </a:r>
            <a:r>
              <a:rPr lang="en-US" altLang="ko-KR" sz="180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: </a:t>
            </a:r>
            <a:r>
              <a:rPr lang="ko-KR" altLang="en-US" sz="180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학지사</a:t>
            </a:r>
            <a:r>
              <a:rPr lang="en-US" altLang="ko-KR" sz="180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(</a:t>
            </a:r>
            <a:r>
              <a:rPr lang="ko-KR" altLang="en-US" sz="180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원전은 </a:t>
            </a:r>
            <a:r>
              <a:rPr lang="en-US" altLang="ko-KR" sz="180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 2012</a:t>
            </a:r>
            <a:r>
              <a:rPr lang="ko-KR" altLang="en-US" sz="180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에</a:t>
            </a:r>
            <a:r>
              <a:rPr lang="en-US" altLang="ko-KR" sz="180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 </a:t>
            </a:r>
            <a:r>
              <a:rPr lang="ko-KR" altLang="en-US" sz="180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출판</a:t>
            </a:r>
            <a:r>
              <a:rPr lang="en-US" altLang="ko-KR" sz="180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).</a:t>
            </a:r>
            <a:endParaRPr lang="en-US" altLang="ko-KR" sz="1800" dirty="0">
              <a:latin typeface="함초롬바탕" panose="02030504000101010101" pitchFamily="18" charset="-127"/>
              <a:ea typeface="함초롬바탕" panose="02030504000101010101" pitchFamily="18" charset="-127"/>
              <a:cs typeface="함초롬바탕" panose="02030504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31491505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>
            <a:extLst>
              <a:ext uri="{FF2B5EF4-FFF2-40B4-BE49-F238E27FC236}">
                <a16:creationId xmlns:a16="http://schemas.microsoft.com/office/drawing/2014/main" xmlns="" id="{94A3AEAD-12C9-4D10-87C4-7B1C1CF6872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altLang="ko-KR" dirty="0"/>
          </a:p>
          <a:p>
            <a:endParaRPr lang="ko-KR" altLang="en-US" dirty="0"/>
          </a:p>
        </p:txBody>
      </p:sp>
      <p:sp>
        <p:nvSpPr>
          <p:cNvPr id="4" name="순서도: 판단 3">
            <a:extLst>
              <a:ext uri="{FF2B5EF4-FFF2-40B4-BE49-F238E27FC236}">
                <a16:creationId xmlns:a16="http://schemas.microsoft.com/office/drawing/2014/main" xmlns="" id="{781FF967-6792-41E4-BE19-6C199F1DF7FA}"/>
              </a:ext>
            </a:extLst>
          </p:cNvPr>
          <p:cNvSpPr/>
          <p:nvPr/>
        </p:nvSpPr>
        <p:spPr bwMode="auto">
          <a:xfrm>
            <a:off x="6253481" y="4236721"/>
            <a:ext cx="3213100" cy="499110"/>
          </a:xfrm>
          <a:prstGeom prst="flowChartDecision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ctr" eaLnBrk="1" latinLnBrk="1" hangingPunct="1">
              <a:defRPr/>
            </a:pPr>
            <a:endParaRPr lang="ko-KR" altLang="en-US" sz="2160" dirty="0">
              <a:latin typeface="+mn-ea"/>
            </a:endParaRPr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xmlns="" id="{423D16DB-4A28-4A73-AE0D-120FED2D49AE}"/>
              </a:ext>
            </a:extLst>
          </p:cNvPr>
          <p:cNvSpPr>
            <a:spLocks noChangeArrowheads="1"/>
          </p:cNvSpPr>
          <p:nvPr/>
        </p:nvSpPr>
        <p:spPr bwMode="auto">
          <a:xfrm>
            <a:off x="9426" y="4758260"/>
            <a:ext cx="12182574" cy="19045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 latinLnBrk="1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 latinLnBrk="1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latinLnBrk="1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lvl="3" algn="ctr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ko-KR" altLang="en-US" sz="3360" b="1" dirty="0">
                <a:solidFill>
                  <a:schemeClr val="tx2"/>
                </a:solidFill>
                <a:ea typeface="산돌피카소 L"/>
              </a:rPr>
              <a:t>채  유  경</a:t>
            </a:r>
            <a:endParaRPr lang="en-US" altLang="ko-KR" sz="3360" b="1" dirty="0">
              <a:solidFill>
                <a:schemeClr val="tx2"/>
              </a:solidFill>
              <a:ea typeface="산돌피카소 L"/>
            </a:endParaRPr>
          </a:p>
          <a:p>
            <a:pPr lvl="1" algn="ctr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ko-KR" altLang="en-US" sz="2400" b="1" dirty="0">
                <a:solidFill>
                  <a:schemeClr val="tx2"/>
                </a:solidFill>
                <a:ea typeface="산돌피카소 L"/>
              </a:rPr>
              <a:t>           치유상담대학원대학교  가족상담학과 교수</a:t>
            </a:r>
            <a:endParaRPr lang="en-US" altLang="ko-KR" sz="2400" b="1" dirty="0">
              <a:solidFill>
                <a:schemeClr val="tx2"/>
              </a:solidFill>
              <a:ea typeface="산돌피카소 L"/>
            </a:endParaRPr>
          </a:p>
          <a:p>
            <a:pPr lvl="1" algn="ctr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n-US" altLang="ko-KR" sz="2400" b="1" dirty="0">
                <a:solidFill>
                  <a:schemeClr val="tx2"/>
                </a:solidFill>
                <a:ea typeface="산돌피카소 L"/>
              </a:rPr>
              <a:t>         ykchae@hanmail.net</a:t>
            </a:r>
          </a:p>
        </p:txBody>
      </p:sp>
      <p:sp>
        <p:nvSpPr>
          <p:cNvPr id="6" name="직사각형 5">
            <a:extLst>
              <a:ext uri="{FF2B5EF4-FFF2-40B4-BE49-F238E27FC236}">
                <a16:creationId xmlns:a16="http://schemas.microsoft.com/office/drawing/2014/main" xmlns="" id="{6A35FA4A-33FC-44C8-A677-5D6542E3F2BE}"/>
              </a:ext>
            </a:extLst>
          </p:cNvPr>
          <p:cNvSpPr/>
          <p:nvPr/>
        </p:nvSpPr>
        <p:spPr>
          <a:xfrm>
            <a:off x="-597656" y="1884999"/>
            <a:ext cx="9336700" cy="91059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1" hangingPunct="1">
              <a:defRPr/>
            </a:pPr>
            <a:r>
              <a:rPr lang="en-US" altLang="ko-KR" sz="8800" b="1" dirty="0">
                <a:solidFill>
                  <a:srgbClr val="663300"/>
                </a:solidFill>
                <a:latin typeface="Harrington" panose="04040505050A02020702" pitchFamily="82" charset="0"/>
              </a:rPr>
              <a:t>T</a:t>
            </a:r>
            <a:r>
              <a:rPr lang="en-US" altLang="ko-KR" sz="8800" b="1" dirty="0">
                <a:solidFill>
                  <a:srgbClr val="009900"/>
                </a:solidFill>
                <a:latin typeface="Harrington" panose="04040505050A02020702" pitchFamily="82" charset="0"/>
              </a:rPr>
              <a:t>h</a:t>
            </a:r>
            <a:r>
              <a:rPr lang="en-US" altLang="ko-KR" sz="8800" b="1" dirty="0">
                <a:solidFill>
                  <a:srgbClr val="77F438"/>
                </a:solidFill>
                <a:latin typeface="Harrington" panose="04040505050A02020702" pitchFamily="82" charset="0"/>
              </a:rPr>
              <a:t>a</a:t>
            </a:r>
            <a:r>
              <a:rPr lang="en-US" altLang="ko-KR" sz="8800" b="1" dirty="0">
                <a:solidFill>
                  <a:srgbClr val="FFFF00"/>
                </a:solidFill>
                <a:latin typeface="Harrington" panose="04040505050A02020702" pitchFamily="82" charset="0"/>
              </a:rPr>
              <a:t>n</a:t>
            </a:r>
            <a:r>
              <a:rPr lang="en-US" altLang="ko-KR" sz="8800" b="1" dirty="0">
                <a:solidFill>
                  <a:srgbClr val="FF3300"/>
                </a:solidFill>
                <a:latin typeface="Harrington" panose="04040505050A02020702" pitchFamily="82" charset="0"/>
              </a:rPr>
              <a:t>k</a:t>
            </a:r>
            <a:r>
              <a:rPr lang="en-US" altLang="ko-KR" sz="8800" b="1" dirty="0">
                <a:solidFill>
                  <a:schemeClr val="tx1"/>
                </a:solidFill>
                <a:latin typeface="Harrington" panose="04040505050A02020702" pitchFamily="82" charset="0"/>
              </a:rPr>
              <a:t> </a:t>
            </a:r>
          </a:p>
          <a:p>
            <a:pPr algn="ctr" eaLnBrk="1" latinLnBrk="1" hangingPunct="1">
              <a:defRPr/>
            </a:pPr>
            <a:r>
              <a:rPr lang="en-US" altLang="ko-KR" sz="8800" b="1" dirty="0">
                <a:solidFill>
                  <a:schemeClr val="tx1"/>
                </a:solidFill>
                <a:latin typeface="Harrington" panose="04040505050A02020702" pitchFamily="82" charset="0"/>
              </a:rPr>
              <a:t>                  </a:t>
            </a:r>
            <a:r>
              <a:rPr lang="en-US" altLang="ko-KR" sz="8800" b="1" dirty="0">
                <a:solidFill>
                  <a:srgbClr val="FF0000"/>
                </a:solidFill>
                <a:latin typeface="Harrington" panose="04040505050A02020702" pitchFamily="82" charset="0"/>
              </a:rPr>
              <a:t>Y</a:t>
            </a:r>
            <a:r>
              <a:rPr lang="en-US" altLang="ko-KR" sz="8800" b="1" dirty="0">
                <a:solidFill>
                  <a:srgbClr val="FF0066"/>
                </a:solidFill>
                <a:latin typeface="Harrington" panose="04040505050A02020702" pitchFamily="82" charset="0"/>
              </a:rPr>
              <a:t>o</a:t>
            </a:r>
            <a:r>
              <a:rPr lang="en-US" altLang="ko-KR" sz="8800" b="1" dirty="0">
                <a:solidFill>
                  <a:srgbClr val="0099CC"/>
                </a:solidFill>
                <a:latin typeface="Harrington" panose="04040505050A02020702" pitchFamily="82" charset="0"/>
              </a:rPr>
              <a:t>u</a:t>
            </a:r>
            <a:r>
              <a:rPr lang="en-US" altLang="ko-KR" sz="8800" b="1" dirty="0">
                <a:solidFill>
                  <a:schemeClr val="tx1"/>
                </a:solidFill>
                <a:latin typeface="Harrington" panose="04040505050A02020702" pitchFamily="82" charset="0"/>
              </a:rPr>
              <a:t> </a:t>
            </a:r>
            <a:r>
              <a:rPr lang="en-US" altLang="ko-KR" sz="8800" b="1" dirty="0">
                <a:solidFill>
                  <a:srgbClr val="002060"/>
                </a:solidFill>
                <a:latin typeface="Harrington" panose="04040505050A02020702" pitchFamily="82" charset="0"/>
              </a:rPr>
              <a:t>!</a:t>
            </a:r>
            <a:r>
              <a:rPr lang="en-US" altLang="ko-KR" sz="8800" b="1" dirty="0">
                <a:solidFill>
                  <a:srgbClr val="7030A0"/>
                </a:solidFill>
                <a:latin typeface="Harrington" panose="04040505050A02020702" pitchFamily="82" charset="0"/>
              </a:rPr>
              <a:t>!</a:t>
            </a:r>
            <a:endParaRPr lang="ko-KR" altLang="en-US" sz="8800" b="1" dirty="0">
              <a:solidFill>
                <a:srgbClr val="7030A0"/>
              </a:solidFill>
              <a:latin typeface="Harrington" panose="04040505050A02020702" pitchFamily="82" charset="0"/>
            </a:endParaRP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xmlns="" id="{13E0D1F4-ED5D-4AE3-A093-29A0DDEA866F}"/>
              </a:ext>
            </a:extLst>
          </p:cNvPr>
          <p:cNvSpPr/>
          <p:nvPr/>
        </p:nvSpPr>
        <p:spPr>
          <a:xfrm>
            <a:off x="0" y="5545821"/>
            <a:ext cx="12182574" cy="4571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8" name="_x47704960">
            <a:extLst>
              <a:ext uri="{FF2B5EF4-FFF2-40B4-BE49-F238E27FC236}">
                <a16:creationId xmlns:a16="http://schemas.microsoft.com/office/drawing/2014/main" xmlns="" id="{F507B08C-ED83-4390-A853-F2FD41C1FA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606675" y="365125"/>
            <a:ext cx="3560383" cy="7750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5810532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theme/theme1.xml><?xml version="1.0" encoding="utf-8"?>
<a:theme xmlns:a="http://schemas.openxmlformats.org/drawingml/2006/main" name="1_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디자인 사용자 지정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HDOfficeLightV0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528</TotalTime>
  <Words>832</Words>
  <Application>Microsoft Office PowerPoint</Application>
  <PresentationFormat>사용자 지정</PresentationFormat>
  <Paragraphs>169</Paragraphs>
  <Slides>14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4</vt:i4>
      </vt:variant>
      <vt:variant>
        <vt:lpstr>슬라이드 제목</vt:lpstr>
      </vt:variant>
      <vt:variant>
        <vt:i4>14</vt:i4>
      </vt:variant>
    </vt:vector>
  </HeadingPairs>
  <TitlesOfParts>
    <vt:vector size="18" baseType="lpstr">
      <vt:lpstr>1_Office 테마</vt:lpstr>
      <vt:lpstr>디자인 사용자 지정</vt:lpstr>
      <vt:lpstr>HDOfficeLightV0</vt:lpstr>
      <vt:lpstr>Office Theme</vt:lpstr>
      <vt:lpstr> : 내담자를 이해하기 위한 하나의 과정  Case Conceptualization </vt:lpstr>
      <vt:lpstr>슬라이드 2</vt:lpstr>
      <vt:lpstr>슬라이드 3</vt:lpstr>
      <vt:lpstr>슬라이드 4</vt:lpstr>
      <vt:lpstr>슬라이드 5</vt:lpstr>
      <vt:lpstr>슬라이드 6</vt:lpstr>
      <vt:lpstr>슬라이드 7</vt:lpstr>
      <vt:lpstr>슬라이드 8</vt:lpstr>
      <vt:lpstr>슬라이드 9</vt:lpstr>
      <vt:lpstr>슬라이드 10</vt:lpstr>
      <vt:lpstr>“수고스러움이 맛을 낸다”                             by Kim(전인, 4학차)    “사랑하는 사람에 대한 예의”                             by Jung(가족,4학차)</vt:lpstr>
      <vt:lpstr>사례개념화는 언제나 가설적이다</vt:lpstr>
      <vt:lpstr>슬라이드 13</vt:lpstr>
      <vt:lpstr>슬라이드 14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: 내담자를 이해하기 위한 하나의 과정  Case Conceptualization</dc:title>
  <dc:creator>Lee Seunghee</dc:creator>
  <cp:lastModifiedBy>821051102585</cp:lastModifiedBy>
  <cp:revision>39</cp:revision>
  <dcterms:created xsi:type="dcterms:W3CDTF">2020-08-21T10:46:03Z</dcterms:created>
  <dcterms:modified xsi:type="dcterms:W3CDTF">2020-12-15T01:31:03Z</dcterms:modified>
</cp:coreProperties>
</file>